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8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3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38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339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40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</p:sldIdLst>
  <p:sldSz cx="9144000" cy="6858000" type="screen4x3"/>
  <p:notesSz cx="6858000" cy="9144000"/>
  <p:embeddedFontLst>
    <p:embeddedFont>
      <p:font typeface="Angsana New" panose="02020603050405020304" pitchFamily="18" charset="-34"/>
      <p:regular r:id="rId83"/>
      <p:bold r:id="rId84"/>
      <p:italic r:id="rId85"/>
      <p:boldItalic r:id="rId86"/>
    </p:embeddedFont>
    <p:embeddedFont>
      <p:font typeface="TH Niramit AS" panose="02000506000000020004" pitchFamily="2" charset="-34"/>
      <p:regular r:id="rId87"/>
      <p:bold r:id="rId88"/>
      <p:italic r:id="rId89"/>
      <p:boldItalic r:id="rId90"/>
    </p:embeddedFont>
    <p:embeddedFont>
      <p:font typeface="Constantia" panose="02030602050306030303" pitchFamily="18" charset="0"/>
      <p:regular r:id="rId91"/>
      <p:bold r:id="rId92"/>
      <p:italic r:id="rId93"/>
      <p:boldItalic r:id="rId94"/>
    </p:embeddedFont>
    <p:embeddedFont>
      <p:font typeface="Calibri" panose="020F0502020204030204" pitchFamily="34" charset="0"/>
      <p:regular r:id="rId95"/>
      <p:bold r:id="rId96"/>
      <p:italic r:id="rId97"/>
      <p:boldItalic r:id="rId9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9097B69-9DD2-467B-98BD-CEF1044DC479}">
  <a:tblStyle styleId="{79097B69-9DD2-467B-98BD-CEF1044DC47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554FEF4-B50F-4E58-B328-CA9CBBB0486A}" styleName="Table_1">
    <a:wholeTbl>
      <a:tcTxStyle b="off" i="off">
        <a:font>
          <a:latin typeface="Constantia"/>
          <a:ea typeface="Constantia"/>
          <a:cs typeface="Constanti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2FF"/>
          </a:solidFill>
        </a:fill>
      </a:tcStyle>
    </a:wholeTbl>
    <a:band1H>
      <a:tcTxStyle/>
      <a:tcStyle>
        <a:tcBdr/>
        <a:fill>
          <a:solidFill>
            <a:srgbClr val="CCE5F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E5F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onstantia"/>
          <a:ea typeface="Constantia"/>
          <a:cs typeface="Constanti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onstantia"/>
          <a:ea typeface="Constantia"/>
          <a:cs typeface="Constanti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onstantia"/>
          <a:ea typeface="Constantia"/>
          <a:cs typeface="Constanti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46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97" Type="http://schemas.openxmlformats.org/officeDocument/2006/relationships/font" Target="fonts/font15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font" Target="fonts/font5.fntdata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notesMaster" Target="notesMasters/notesMaster1.xml"/><Relationship Id="rId90" Type="http://schemas.openxmlformats.org/officeDocument/2006/relationships/font" Target="fonts/font8.fntdata"/><Relationship Id="rId95" Type="http://schemas.openxmlformats.org/officeDocument/2006/relationships/font" Target="fonts/font13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font" Target="fonts/font3.fntdata"/><Relationship Id="rId93" Type="http://schemas.openxmlformats.org/officeDocument/2006/relationships/font" Target="fonts/font11.fntdata"/><Relationship Id="rId98" Type="http://schemas.openxmlformats.org/officeDocument/2006/relationships/font" Target="fonts/font16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96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font" Target="fonts/font4.fntdata"/><Relationship Id="rId94" Type="http://schemas.openxmlformats.org/officeDocument/2006/relationships/font" Target="fonts/font12.fntdata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46016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679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CC99FF"/>
            </a:gs>
            <a:gs pos="25000">
              <a:srgbClr val="CC99FF"/>
            </a:gs>
            <a:gs pos="100000">
              <a:srgbClr val="99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6FDE87"/>
              </a:buClr>
              <a:buSzPts val="5600"/>
              <a:buFont typeface="Calibri"/>
              <a:buNone/>
              <a:defRPr sz="5600" b="1" i="0" u="none" strike="noStrike" cap="none">
                <a:solidFill>
                  <a:srgbClr val="6FDE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/>
          <a:lstStyle>
            <a:lvl1pPr marR="45720" lvl="0" algn="r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None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ctr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None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ctr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ctr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 rot="5400000">
            <a:off x="2377440" y="15240"/>
            <a:ext cx="438912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body" idx="1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  <p:pic>
        <p:nvPicPr>
          <p:cNvPr id="55" name="Google Shape;5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gradFill>
          <a:gsLst>
            <a:gs pos="0">
              <a:srgbClr val="375BEB"/>
            </a:gs>
            <a:gs pos="25000">
              <a:srgbClr val="3C5FD8"/>
            </a:gs>
            <a:gs pos="100000">
              <a:srgbClr val="001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6E351"/>
              </a:buClr>
              <a:buSzPts val="5600"/>
              <a:buFont typeface="Calibri"/>
              <a:buNone/>
              <a:defRPr sz="5600" b="1" i="0" u="none" strike="noStrike" cap="none">
                <a:solidFill>
                  <a:srgbClr val="B6E35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/>
          <a:lstStyle>
            <a:lvl1pPr marL="457200" marR="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None/>
              <a:defRPr sz="22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53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91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91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175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02894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body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175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02894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2280"/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2280"/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61315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94639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94639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7" name="Google Shape;77;p8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61315" algn="l" rtl="0">
              <a:spcBef>
                <a:spcPts val="440"/>
              </a:spcBef>
              <a:spcAft>
                <a:spcPts val="0"/>
              </a:spcAft>
              <a:buClr>
                <a:schemeClr val="accent3"/>
              </a:buClr>
              <a:buSzPts val="209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94639" algn="l" rtl="0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94639" algn="l" rtl="0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04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sz="2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45700" rIns="1827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330"/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3"/>
              </a:buClr>
              <a:buSzPts val="585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4"/>
              </a:buClr>
              <a:buSzPts val="585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/>
          <a:lstStyle>
            <a:lvl1pPr marL="457200" marR="0" lvl="0" indent="-397510" algn="l" rtl="0">
              <a:spcBef>
                <a:spcPts val="560"/>
              </a:spcBef>
              <a:spcAft>
                <a:spcPts val="0"/>
              </a:spcAft>
              <a:buClr>
                <a:schemeClr val="accent3"/>
              </a:buClr>
              <a:buSzPts val="2660"/>
              <a:buFont typeface="Noto Sans Symbols"/>
              <a:buChar char="●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6893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221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/>
          <p:nvPr/>
        </p:nvSpPr>
        <p:spPr>
          <a:xfrm rot="-10380000" flipH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38500" dir="7500000" sx="98500" sy="100080" kx="100000" algn="tl" rotWithShape="0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99" name="Google Shape;99;p12"/>
          <p:cNvSpPr/>
          <p:nvPr/>
        </p:nvSpPr>
        <p:spPr>
          <a:xfrm rot="-10380000" flipH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  <a:effectLst>
            <a:outerShdw blurRad="19685" dist="6350" dir="12900000" algn="tl" rotWithShape="0">
              <a:srgbClr val="000000">
                <a:alpha val="4666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00" name="Google Shape;100;p12"/>
          <p:cNvSpPr txBox="1"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body" idx="1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45700" rIns="45700" bIns="45700" anchor="t" anchorCtr="0"/>
          <a:lstStyle>
            <a:lvl1pPr marL="457200" marR="0" lvl="0" indent="-228600" algn="l" rtl="0">
              <a:spcBef>
                <a:spcPts val="250"/>
              </a:spcBef>
              <a:spcAft>
                <a:spcPts val="0"/>
              </a:spcAft>
              <a:buClr>
                <a:schemeClr val="accent3"/>
              </a:buClr>
              <a:buSzPts val="1235"/>
              <a:buFont typeface="Noto Sans Symbols"/>
              <a:buNone/>
              <a:defRPr sz="13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293369" algn="l" rtl="0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Noto Sans Symbols"/>
              <a:buChar char="●"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27305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Noto Sans Symbols"/>
              <a:buChar char="●"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265747" algn="l" rtl="0">
              <a:spcBef>
                <a:spcPts val="180"/>
              </a:spcBef>
              <a:spcAft>
                <a:spcPts val="0"/>
              </a:spcAft>
              <a:buClr>
                <a:schemeClr val="accent3"/>
              </a:buClr>
              <a:buSzPts val="585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265747" algn="l" rtl="0">
              <a:spcBef>
                <a:spcPts val="180"/>
              </a:spcBef>
              <a:spcAft>
                <a:spcPts val="0"/>
              </a:spcAft>
              <a:buClr>
                <a:schemeClr val="accent4"/>
              </a:buClr>
              <a:buSzPts val="585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  <p:sp>
        <p:nvSpPr>
          <p:cNvPr id="105" name="Google Shape;105;p12"/>
          <p:cNvSpPr>
            <a:spLocks noGrp="1"/>
          </p:cNvSpPr>
          <p:nvPr>
            <p:ph type="pic" idx="2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3"/>
              </a:buClr>
              <a:buSzPts val="304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275EA3">
                  <a:alpha val="44705"/>
                </a:srgbClr>
              </a:gs>
              <a:gs pos="100000">
                <a:srgbClr val="35D75D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07" name="Google Shape;107;p12"/>
          <p:cNvSpPr/>
          <p:nvPr/>
        </p:nvSpPr>
        <p:spPr>
          <a:xfrm rot="10800000" flipH="1">
            <a:off x="4381500" y="6219825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5A350">
                  <a:alpha val="29803"/>
                </a:srgbClr>
              </a:gs>
              <a:gs pos="80000">
                <a:srgbClr val="2270D2">
                  <a:alpha val="44705"/>
                </a:srgbClr>
              </a:gs>
              <a:gs pos="100000">
                <a:srgbClr val="2270D2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65000" sy="65000" flip="none" algn="tl"/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6600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A0025"/>
              </a:gs>
              <a:gs pos="50000">
                <a:srgbClr val="E00036"/>
              </a:gs>
              <a:gs pos="100000">
                <a:srgbClr val="FF004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BCDCF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  <p:grpSp>
        <p:nvGrpSpPr>
          <p:cNvPr id="17" name="Google Shape;17;p1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18" name="Google Shape;18;p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4FB6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  <p:pic>
        <p:nvPicPr>
          <p:cNvPr id="20" name="Google Shape;2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oogle Shape;21;p1"/>
          <p:cNvGrpSpPr/>
          <p:nvPr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22" name="Google Shape;22;p1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4" name="Google Shape;24;p1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5" name="Google Shape;25;p1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6" name="Google Shape;26;p1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27" name="Google Shape;27;p1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>
            <a:alphaModFix/>
          </a:blip>
          <a:tile tx="0" ty="0" sx="65000" sy="65000" flip="none" algn="tl"/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6600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A0025"/>
              </a:gs>
              <a:gs pos="50000">
                <a:srgbClr val="E00036"/>
              </a:gs>
              <a:gs pos="100000">
                <a:srgbClr val="FF004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4" name="Google Shape;34;p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063B80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40" name="Google Shape;40;p3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4FB6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1" name="Google Shape;41;p3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  <p:pic>
        <p:nvPicPr>
          <p:cNvPr id="42" name="Google Shape;42;p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518671" cy="5760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" name="Google Shape;43;p3"/>
          <p:cNvGrpSpPr/>
          <p:nvPr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44" name="Google Shape;44;p3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5" name="Google Shape;45;p3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6" name="Google Shape;46;p3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7" name="Google Shape;47;p3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8" name="Google Shape;48;p3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6600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49" name="Google Shape;49;p3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A04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/>
          <p:nvPr/>
        </p:nvSpPr>
        <p:spPr>
          <a:xfrm>
            <a:off x="1367643" y="1611814"/>
            <a:ext cx="6408712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6600" b="1" cap="none">
                <a:solidFill>
                  <a:srgbClr val="FFFF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กิจกรรมที่ 8</a:t>
            </a:r>
            <a:endParaRPr sz="6600" b="1" cap="none">
              <a:solidFill>
                <a:srgbClr val="FFFF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25" name="Google Shape;125;p15"/>
          <p:cNvSpPr/>
          <p:nvPr/>
        </p:nvSpPr>
        <p:spPr>
          <a:xfrm>
            <a:off x="899592" y="2506975"/>
            <a:ext cx="7556877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10000" b="1" dirty="0">
                <a:solidFill>
                  <a:srgbClr val="FFFF00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การประยุกต์ใช้งาน</a:t>
            </a:r>
            <a:endParaRPr sz="10000" b="1" dirty="0">
              <a:solidFill>
                <a:srgbClr val="FFFF00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90" name="Google Shape;190;p24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8.1 ค่าโดยสาร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467544" y="16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00"/>
              <a:buFont typeface="Arial"/>
              <a:buNone/>
            </a:pPr>
            <a:r>
              <a:rPr lang="th-TH" sz="7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เฉลย</a:t>
            </a:r>
            <a:endParaRPr sz="7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สถานการณ์ที่ 2.1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3" name="Google Shape;143;p18"/>
          <p:cNvSpPr/>
          <p:nvPr/>
        </p:nvSpPr>
        <p:spPr>
          <a:xfrm>
            <a:off x="457200" y="1443841"/>
            <a:ext cx="82296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หากผู้ปกครองพานักเรียนอนุบาลขึ้นรถโดยสารประจำทางไปโรงเรียน คนเก็บค่าโดยสารต้องตัดสินใจว่าผู้ปกครองและนักเรียนจะต้องเสียค่าโดยสารคนละเท่าใด โดยขึ้นอยู่กับเงื่อนไขอายุหรือส่วนสูง เป็นต้น </a:t>
            </a:r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endParaRPr sz="11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" name="Picture 2" descr="C:\Users\tkron\Downloads\bus-pur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10800"/>
            <a:ext cx="3189328" cy="312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tkron\Downloads\milovanderlinden-Funny-Bus-sto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1050"/>
            <a:ext cx="2000721" cy="200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818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</a:t>
            </a:r>
            <a:b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ของปัญหา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08" name="Google Shape;208;p27"/>
          <p:cNvSpPr/>
          <p:nvPr/>
        </p:nvSpPr>
        <p:spPr>
          <a:xfrm>
            <a:off x="446856" y="2564904"/>
            <a:ext cx="822960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  ………………………………………...………….......…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ข้อมูลออก คือ   ………….……………………………………….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09" name="Google Shape;209;p27"/>
          <p:cNvSpPr/>
          <p:nvPr/>
        </p:nvSpPr>
        <p:spPr>
          <a:xfrm>
            <a:off x="2771800" y="256490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จำนวนคนขึ้นรถทั้งหมด จำนวนผู้สูงอายุ และจำนวนเด็ก 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10" name="Google Shape;210;p27"/>
          <p:cNvSpPr/>
          <p:nvPr/>
        </p:nvSpPr>
        <p:spPr>
          <a:xfrm>
            <a:off x="3347864" y="3212976"/>
            <a:ext cx="3816424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ราคาค่าโดยสารหลังหักส่วนลดแล้ว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/>
          <p:nvPr/>
        </p:nvSpPr>
        <p:spPr>
          <a:xfrm>
            <a:off x="827584" y="908720"/>
            <a:ext cx="487024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16" name="Google Shape;216;p28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 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22" name="Google Shape;222;p29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223" name="Google Shape;223;p29"/>
          <p:cNvSpPr/>
          <p:nvPr/>
        </p:nvSpPr>
        <p:spPr>
          <a:xfrm>
            <a:off x="863588" y="3373251"/>
            <a:ext cx="7632848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ดูได้จากหนังสือเรียนบทที่ 2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การแก้ปัญหาด้วยไพทอน หัวข้อ 2.1 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kron\Downloads\13822151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05" y="897302"/>
            <a:ext cx="7450243" cy="607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9" name="Google Shape;229;p30"/>
          <p:cNvSpPr/>
          <p:nvPr/>
        </p:nvSpPr>
        <p:spPr>
          <a:xfrm>
            <a:off x="1969349" y="112474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all = int(input('มีผู้โดยสารทั้งหมดกี่คน: '))</a:t>
            </a:r>
            <a:endParaRPr sz="24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30" name="Google Shape;230;p30"/>
          <p:cNvSpPr/>
          <p:nvPr/>
        </p:nvSpPr>
        <p:spPr>
          <a:xfrm>
            <a:off x="1969349" y="148478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child = int(input('มีผู้โดนสารอายุต่ำกว่า 3 ขวบกี่คน: '))</a:t>
            </a:r>
            <a:endParaRPr sz="24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31" name="Google Shape;231;p30"/>
          <p:cNvSpPr/>
          <p:nvPr/>
        </p:nvSpPr>
        <p:spPr>
          <a:xfrm>
            <a:off x="1969349" y="1844824"/>
            <a:ext cx="698477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elders = int(input('มีผู้โดยสารอายุตั้งแต่ 60 ปีขึ้นไปกี่คน : '))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32" name="Google Shape;232;p30"/>
          <p:cNvSpPr/>
          <p:nvPr/>
        </p:nvSpPr>
        <p:spPr>
          <a:xfrm>
            <a:off x="1969349" y="220486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fare_elders(a):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3" name="Google Shape;233;p30"/>
          <p:cNvSpPr/>
          <p:nvPr/>
        </p:nvSpPr>
        <p:spPr>
          <a:xfrm>
            <a:off x="2473405" y="256490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a*(10/2)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4" name="Google Shape;234;p30"/>
          <p:cNvSpPr/>
          <p:nvPr/>
        </p:nvSpPr>
        <p:spPr>
          <a:xfrm>
            <a:off x="1969349" y="2852936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fare_regular(a):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5" name="Google Shape;235;p30"/>
          <p:cNvSpPr/>
          <p:nvPr/>
        </p:nvSpPr>
        <p:spPr>
          <a:xfrm>
            <a:off x="2473405" y="3212976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a*10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6" name="Google Shape;236;p30"/>
          <p:cNvSpPr/>
          <p:nvPr/>
        </p:nvSpPr>
        <p:spPr>
          <a:xfrm>
            <a:off x="1969349" y="3501008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regular = all-child-elders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7" name="Google Shape;237;p30"/>
          <p:cNvSpPr/>
          <p:nvPr/>
        </p:nvSpPr>
        <p:spPr>
          <a:xfrm>
            <a:off x="1969349" y="3789040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total = fare_regular(regular)+fare_elders(elders)</a:t>
            </a:r>
            <a:endParaRPr sz="24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38" name="Google Shape;238;p30"/>
          <p:cNvSpPr/>
          <p:nvPr/>
        </p:nvSpPr>
        <p:spPr>
          <a:xfrm>
            <a:off x="1969349" y="4077072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all &lt; 30 and total&gt;=200: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9" name="Google Shape;239;p30"/>
          <p:cNvSpPr/>
          <p:nvPr/>
        </p:nvSpPr>
        <p:spPr>
          <a:xfrm>
            <a:off x="2473405" y="4365104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total = total - (total * 0.1)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0" name="Google Shape;240;p30"/>
          <p:cNvSpPr/>
          <p:nvPr/>
        </p:nvSpPr>
        <p:spPr>
          <a:xfrm>
            <a:off x="1151905" y="303250"/>
            <a:ext cx="6424551" cy="839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th-TH" sz="3200" b="1" i="0" u="none" strike="noStrike" cap="none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kron\Downloads\13822151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05" y="897302"/>
            <a:ext cx="7450243" cy="607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" name="Google Shape;246;p31"/>
          <p:cNvSpPr/>
          <p:nvPr/>
        </p:nvSpPr>
        <p:spPr>
          <a:xfrm>
            <a:off x="2267744" y="1700808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print('จำนวนผู้โดยสารทั้งหมด = ',all)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7" name="Google Shape;247;p31"/>
          <p:cNvSpPr/>
          <p:nvPr/>
        </p:nvSpPr>
        <p:spPr>
          <a:xfrm>
            <a:off x="2267744" y="2132856"/>
            <a:ext cx="5904656" cy="43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print('ราคาค่าโดยสาร = ',total)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8" name="Google Shape;248;p31"/>
          <p:cNvSpPr/>
          <p:nvPr/>
        </p:nvSpPr>
        <p:spPr>
          <a:xfrm>
            <a:off x="8802" y="371963"/>
            <a:ext cx="9144000" cy="839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th-TH" sz="3200" b="1" i="0" u="none" strike="noStrike" cap="none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 (ต่อ)</a:t>
            </a:r>
            <a:endParaRPr sz="28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2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54" name="Google Shape;254;p32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255" name="Google Shape;255;p32"/>
          <p:cNvSpPr/>
          <p:nvPr/>
        </p:nvSpPr>
        <p:spPr>
          <a:xfrm>
            <a:off x="827584" y="2420888"/>
            <a:ext cx="7704856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แล้วตรวจสอบว่าผลลัพธ์ตรงกับข้อมูลชุดทดสอบที่เตรียมไว้ในขั้นการวิเคราะห์หรือไม่ ถ้าไม่ถูกต้อง ให้ย้อนกลับไปตรวจสอบ   ความถูกต้องของแต่ละขั้นตอนตั้งแต่แรก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Calibri"/>
            </a:endParaRPr>
          </a:p>
        </p:txBody>
      </p:sp>
      <p:sp>
        <p:nvSpPr>
          <p:cNvPr id="261" name="Google Shape;261;p33"/>
          <p:cNvSpPr/>
          <p:nvPr/>
        </p:nvSpPr>
        <p:spPr>
          <a:xfrm>
            <a:off x="457200" y="2521059"/>
            <a:ext cx="82296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ให้ผู้เรียนแต่ละกลุ่มผลัดการทดสอบโปรแกรม  ของเพื่อนกลุ่มอื่น โดยนำวิธีการตรวจสอบที่เตรียมไว้         ไปทดสอบกับโปรแกรมของเพื่อนว่าได้คำตอบที่ถูกต้อง  กี่ข้อ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body" idx="1"/>
          </p:nvPr>
        </p:nvSpPr>
        <p:spPr>
          <a:xfrm>
            <a:off x="457200" y="123444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800"/>
              <a:buFont typeface="Noto Sans Symbols"/>
              <a:buNone/>
            </a:pPr>
            <a:r>
              <a:rPr lang="th-TH" sz="40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	</a:t>
            </a:r>
            <a:r>
              <a:rPr lang="th-TH" sz="32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แบ่งผู้เรียนเป็นกลุ่มๆ ละ 4 </a:t>
            </a:r>
            <a:r>
              <a:rPr lang="th-TH" sz="32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คน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 </a:t>
            </a:r>
            <a:r>
              <a:rPr lang="th-TH" sz="32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หรือตามความเหมาะสม และ</a:t>
            </a:r>
            <a:r>
              <a:rPr lang="th-TH" sz="32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ให้</a:t>
            </a:r>
            <a:r>
              <a:rPr lang="th-TH" sz="3200" b="0" i="0" u="none" strike="noStrike" cap="none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Constantia"/>
              </a:rPr>
              <a:t>ทำใบ</a:t>
            </a:r>
            <a:r>
              <a:rPr lang="th-TH" sz="32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กิจกรรมที่ 8.1 </a:t>
            </a:r>
            <a:r>
              <a:rPr lang="th-TH" sz="2700" b="0" i="0" u="none" strike="noStrike" cap="none" dirty="0">
                <a:solidFill>
                  <a:schemeClr val="dk1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(ศึกษาจากสถานการณ์ที่ผู้เรียนเคยศึกษามาแล้วในบทที่ 2)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Picture 2" descr="C:\Users\tkron\Downloads\studentgroup-fix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210" y="3043730"/>
            <a:ext cx="3355093" cy="252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4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8.2 การประยุกต์ใช้งาน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กิจกรรมท้ายบท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72" name="Google Shape;272;p35"/>
          <p:cNvSpPr/>
          <p:nvPr/>
        </p:nvSpPr>
        <p:spPr>
          <a:xfrm>
            <a:off x="395536" y="1988840"/>
            <a:ext cx="82296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หมู่บ้านที่นักเรียนอาศัยอยู่ จัดงานฉลองวันปีใหม่ นักเรียนได้รับมอบหมายให้ล้างและเก็บจานจำนวนมาก จานทุกใบมีขนาดเท่ากัน เมื่อล้างเสร็จแล้วจะต้องเก็บในกล่องที่สามารถบรรจุจานได้ 3 ตั้ง ตั้งละ 10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</a:t>
            </a:r>
            <a:endParaRPr sz="3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4098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5577047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5434730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5358053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5215736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5078656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123" y="4936339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523" y="5729447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523" y="5587130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318" y="5825728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318" y="5683411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608" y="5787389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608" y="5645072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50" y="5510453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50" y="5368136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616" y="5279802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616" y="5137485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851" y="4853178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tkron\Downloads\pl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851" y="4710861"/>
            <a:ext cx="1217532" cy="36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6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กิจกรรมท้ายบท</a:t>
            </a:r>
            <a:endParaRPr sz="5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12" name="Google Shape;312;p36"/>
          <p:cNvSpPr/>
          <p:nvPr/>
        </p:nvSpPr>
        <p:spPr>
          <a:xfrm>
            <a:off x="395536" y="1988840"/>
            <a:ext cx="822960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ให้นักเรียนแก้ปัญหาโดยดำเนินการตามขั้นตอนการแก้ปัญหาเพื่อคำนวณจำนวนกล่องที่น้อยที่สุด ที่ต้องเตรียมไว้สำหรับเก็บจานได้พอดีและไม่มีกล่องเหลือ</a:t>
            </a:r>
            <a:endParaRPr lang="th-TH"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Font typeface="Arial"/>
              <a:buNone/>
            </a:pPr>
            <a:r>
              <a:rPr lang="th-TH" sz="45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1.การวิเคราะห์และกำหนดรายละเอียดของปัญหา</a:t>
            </a:r>
            <a:endParaRPr sz="45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18" name="Google Shape;318;p37"/>
          <p:cNvSpPr/>
          <p:nvPr/>
        </p:nvSpPr>
        <p:spPr>
          <a:xfrm>
            <a:off x="611560" y="2019612"/>
            <a:ext cx="8229600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 คือ  ………...................................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ข้อมูลออก คือ ....…………………………….………..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วิธีการตรวจสอบความถูกต้องมีดังนี้ 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	.......................................................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.......................................................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8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24" name="Google Shape;324;p38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9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3.การดำเนินการแก้ปัญหา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30" name="Google Shape;330;p39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0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36" name="Google Shape;336;p40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1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8.2 การประยุกต์ใช้งาน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42" name="Google Shape;342;p41"/>
          <p:cNvSpPr txBox="1"/>
          <p:nvPr/>
        </p:nvSpPr>
        <p:spPr>
          <a:xfrm>
            <a:off x="467544" y="15567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00"/>
              <a:buFont typeface="Arial"/>
              <a:buNone/>
            </a:pPr>
            <a:r>
              <a:rPr lang="th-TH" sz="7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เฉลย</a:t>
            </a:r>
            <a:endParaRPr sz="7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กิจกรรมท้ายบท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272" name="Google Shape;272;p35"/>
          <p:cNvSpPr/>
          <p:nvPr/>
        </p:nvSpPr>
        <p:spPr>
          <a:xfrm>
            <a:off x="395536" y="1988840"/>
            <a:ext cx="82296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หมู่บ้านที่นักเรียนอาศัยอยู่ จัดงานฉลองวันปีใหม่ นักเรียนได้รับมอบหมายให้ล้างและเก็บจานจำนวนมาก จานทุกใบมีขนาดเท่ากัน เมื่อล้างเสร็จแล้วจะต้องเก็บในกล่องที่สามารถบรรจุจานได้ 3 ตั้ง ตั้งละ 10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</a:t>
            </a:r>
            <a:endParaRPr sz="3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pSp>
        <p:nvGrpSpPr>
          <p:cNvPr id="273" name="Google Shape;273;p35"/>
          <p:cNvGrpSpPr/>
          <p:nvPr/>
        </p:nvGrpSpPr>
        <p:grpSpPr>
          <a:xfrm>
            <a:off x="2747049" y="4755458"/>
            <a:ext cx="5396344" cy="1892490"/>
            <a:chOff x="319661" y="4688586"/>
            <a:chExt cx="5396344" cy="1892490"/>
          </a:xfrm>
        </p:grpSpPr>
        <p:grpSp>
          <p:nvGrpSpPr>
            <p:cNvPr id="274" name="Google Shape;274;p35"/>
            <p:cNvGrpSpPr/>
            <p:nvPr/>
          </p:nvGrpSpPr>
          <p:grpSpPr>
            <a:xfrm>
              <a:off x="319661" y="4766014"/>
              <a:ext cx="979453" cy="1681135"/>
              <a:chOff x="319661" y="4766014"/>
              <a:chExt cx="979453" cy="1681135"/>
            </a:xfrm>
          </p:grpSpPr>
          <p:pic>
            <p:nvPicPr>
              <p:cNvPr id="275" name="Google Shape;275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981739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6" name="Google Shape;276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841028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7" name="Google Shape;277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702813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8" name="Google Shape;278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569875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9" name="Google Shape;279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429164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0" name="Google Shape;280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19661" y="5290949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1" name="Google Shape;281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32028" y="5177878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2" name="Google Shape;282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32028" y="5037167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3" name="Google Shape;283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32028" y="4898952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4" name="Google Shape;284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32028" y="4766014"/>
                <a:ext cx="967086" cy="4654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85" name="Google Shape;285;p35"/>
            <p:cNvGrpSpPr/>
            <p:nvPr/>
          </p:nvGrpSpPr>
          <p:grpSpPr>
            <a:xfrm>
              <a:off x="1488616" y="4688586"/>
              <a:ext cx="1317940" cy="1801525"/>
              <a:chOff x="1488616" y="4688586"/>
              <a:chExt cx="1317940" cy="1801525"/>
            </a:xfrm>
          </p:grpSpPr>
          <p:pic>
            <p:nvPicPr>
              <p:cNvPr id="286" name="Google Shape;286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47664" y="5879510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7" name="Google Shape;287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47664" y="5702813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8" name="Google Shape;288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47664" y="5570696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9" name="Google Shape;289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08657" y="5442708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0" name="Google Shape;290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28161" y="5295838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1" name="Google Shape;291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08478" y="5144323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2" name="Google Shape;292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08299" y="5004803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3" name="Google Shape;293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547664" y="4920519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4" name="Google Shape;294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488616" y="4814274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5" name="Google Shape;295;p3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606712" y="4688586"/>
                <a:ext cx="1199844" cy="6106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96" name="Google Shape;296;p35"/>
            <p:cNvGrpSpPr/>
            <p:nvPr/>
          </p:nvGrpSpPr>
          <p:grpSpPr>
            <a:xfrm>
              <a:off x="2822252" y="5386481"/>
              <a:ext cx="2893753" cy="1194595"/>
              <a:chOff x="2822252" y="5386481"/>
              <a:chExt cx="2893753" cy="1194595"/>
            </a:xfrm>
          </p:grpSpPr>
          <p:pic>
            <p:nvPicPr>
              <p:cNvPr id="297" name="Google Shape;297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2822252" y="5386481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8" name="Google Shape;298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2985564" y="5440027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9" name="Google Shape;299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3195699" y="5424875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0" name="Google Shape;300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3359011" y="5515964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1" name="Google Shape;301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3569146" y="5564420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2" name="Google Shape;302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3732458" y="5572964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3" name="Google Shape;303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4002416" y="5552863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4" name="Google Shape;304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4195721" y="5552863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5" name="Google Shape;305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4429819" y="5518584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6" name="Google Shape;306;p35"/>
              <p:cNvPicPr preferRelativeResize="0"/>
              <p:nvPr/>
            </p:nvPicPr>
            <p:blipFill rotWithShape="1">
              <a:blip r:embed="rId5">
                <a:alphaModFix/>
              </a:blip>
              <a:srcRect l="47909" t="13249" r="11337" b="45800"/>
              <a:stretch/>
            </p:blipFill>
            <p:spPr>
              <a:xfrm>
                <a:off x="4707893" y="5538685"/>
                <a:ext cx="1008112" cy="100811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999836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Font typeface="Arial"/>
              <a:buNone/>
            </a:pPr>
            <a:r>
              <a:rPr lang="th-TH" sz="45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1.การวิเคราะห์และกำหนดรายละเอียดของปัญหา</a:t>
            </a:r>
            <a:endParaRPr sz="45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54" name="Google Shape;354;p43"/>
          <p:cNvSpPr/>
          <p:nvPr/>
        </p:nvSpPr>
        <p:spPr>
          <a:xfrm>
            <a:off x="611560" y="2019612"/>
            <a:ext cx="8229600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 คือ  ………...................................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ข้อมูลออก คือ ....…………………………….………..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วิธีการตรวจสอบความถูกต้องมีดังนี้ 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	.......................................................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.......................................................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55" name="Google Shape;355;p43"/>
          <p:cNvSpPr/>
          <p:nvPr/>
        </p:nvSpPr>
        <p:spPr>
          <a:xfrm>
            <a:off x="2843808" y="1847088"/>
            <a:ext cx="188255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จำนวนจาน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56" name="Google Shape;356;p43"/>
          <p:cNvSpPr/>
          <p:nvPr/>
        </p:nvSpPr>
        <p:spPr>
          <a:xfrm>
            <a:off x="2843808" y="2442592"/>
            <a:ext cx="223224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จำนวนกล่อง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57" name="Google Shape;357;p43"/>
          <p:cNvSpPr/>
          <p:nvPr/>
        </p:nvSpPr>
        <p:spPr>
          <a:xfrm>
            <a:off x="1619672" y="4295360"/>
            <a:ext cx="295232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จำนวนจาน : 110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58" name="Google Shape;358;p43"/>
          <p:cNvSpPr/>
          <p:nvPr/>
        </p:nvSpPr>
        <p:spPr>
          <a:xfrm>
            <a:off x="1619672" y="4890864"/>
            <a:ext cx="5184576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จะต้องเตรียมกล่องทั้งหมด :  4 ใบ</a:t>
            </a:r>
            <a:endParaRPr sz="4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ใบกิจกรรมที่ 8.1 ค่าโดยสาร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3" name="Google Shape;363;p44"/>
          <p:cNvGraphicFramePr/>
          <p:nvPr>
            <p:extLst>
              <p:ext uri="{D42A27DB-BD31-4B8C-83A1-F6EECF244321}">
                <p14:modId xmlns:p14="http://schemas.microsoft.com/office/powerpoint/2010/main" val="196275968"/>
              </p:ext>
            </p:extLst>
          </p:nvPr>
        </p:nvGraphicFramePr>
        <p:xfrm>
          <a:off x="395536" y="1052736"/>
          <a:ext cx="8352925" cy="3823930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644775"/>
                <a:gridCol w="4691925"/>
                <a:gridCol w="2016225"/>
              </a:tblGrid>
              <a:tr h="92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u="none" strike="noStrike" cap="none">
                          <a:solidFill>
                            <a:schemeClr val="dk1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ข้อมูลทดสอบที่</a:t>
                      </a:r>
                      <a:endParaRPr sz="1800" u="none" strike="noStrike" cap="none">
                        <a:solidFill>
                          <a:schemeClr val="dk1"/>
                        </a:solidFill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u="none" strike="noStrike" cap="none">
                          <a:solidFill>
                            <a:schemeClr val="dk1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ข้อมูลเข้า</a:t>
                      </a:r>
                      <a:endParaRPr sz="1800" u="none" strike="noStrike" cap="none">
                        <a:solidFill>
                          <a:schemeClr val="dk1"/>
                        </a:solidFill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u="none" strike="noStrike" cap="none">
                          <a:solidFill>
                            <a:schemeClr val="dk1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ผลลัพธ์</a:t>
                      </a:r>
                      <a:endParaRPr sz="1800" u="none" strike="noStrike" cap="none">
                        <a:solidFill>
                          <a:schemeClr val="dk1"/>
                        </a:solidFill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2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จำนวนจาน  305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b="1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11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63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จำนวนจาน 130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b="1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จำนวนจาน  5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b="1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u="none" strike="noStrike" cap="none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จำนวนจาน  110</a:t>
                      </a:r>
                      <a:endParaRPr sz="3200" u="none" strike="noStrike" cap="none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4000" b="1" u="none" strike="noStrike" cap="none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3200" u="none" strike="noStrike" cap="none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5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69" name="Google Shape;369;p45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370" name="Google Shape;370;p45"/>
          <p:cNvSpPr/>
          <p:nvPr/>
        </p:nvSpPr>
        <p:spPr>
          <a:xfrm>
            <a:off x="971600" y="2674655"/>
            <a:ext cx="7488832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กล่องแต่ละใบ บรรจุจานได้ 30 ใบ ดังนั้น   ถ้านำ 30 ไปหารจำนวนจานที่ล้าง โดยปัดเศษขึ้น  ให้เป็นจำนวนเต็ม จะได้ผลลัพธ์เป็นจำนวนกล่อง    ที่ต้องใช้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tkron\Downloads\13822151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05" y="897302"/>
            <a:ext cx="7450243" cy="607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6" name="Google Shape;376;p46"/>
          <p:cNvSpPr/>
          <p:nvPr/>
        </p:nvSpPr>
        <p:spPr>
          <a:xfrm>
            <a:off x="5053" y="371963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7" name="Google Shape;377;p46"/>
          <p:cNvSpPr/>
          <p:nvPr/>
        </p:nvSpPr>
        <p:spPr>
          <a:xfrm>
            <a:off x="2461823" y="1254786"/>
            <a:ext cx="5184576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plates=int(input("จำนวนจาน "))</a:t>
            </a:r>
            <a:endParaRPr sz="32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78" name="Google Shape;378;p46"/>
          <p:cNvSpPr/>
          <p:nvPr/>
        </p:nvSpPr>
        <p:spPr>
          <a:xfrm>
            <a:off x="2461823" y="1628800"/>
            <a:ext cx="3672408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box=0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9" name="Google Shape;379;p46"/>
          <p:cNvSpPr/>
          <p:nvPr/>
        </p:nvSpPr>
        <p:spPr>
          <a:xfrm>
            <a:off x="2461823" y="1988840"/>
            <a:ext cx="2952328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bit=plates % 30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0" name="Google Shape;380;p46"/>
          <p:cNvSpPr/>
          <p:nvPr/>
        </p:nvSpPr>
        <p:spPr>
          <a:xfrm>
            <a:off x="2461823" y="2348880"/>
            <a:ext cx="5184576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bit&gt;0: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1" name="Google Shape;381;p46"/>
          <p:cNvSpPr/>
          <p:nvPr/>
        </p:nvSpPr>
        <p:spPr>
          <a:xfrm>
            <a:off x="2965879" y="2708920"/>
            <a:ext cx="5184576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box=(plates-bit)//30 + 1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2" name="Google Shape;382;p46"/>
          <p:cNvSpPr/>
          <p:nvPr/>
        </p:nvSpPr>
        <p:spPr>
          <a:xfrm>
            <a:off x="2461823" y="3090664"/>
            <a:ext cx="3672408" cy="338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else: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3" name="Google Shape;383;p46"/>
          <p:cNvSpPr/>
          <p:nvPr/>
        </p:nvSpPr>
        <p:spPr>
          <a:xfrm>
            <a:off x="2965879" y="3450704"/>
            <a:ext cx="6192688" cy="338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box=(plates-bit)//30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4" name="Google Shape;384;p46"/>
          <p:cNvSpPr/>
          <p:nvPr/>
        </p:nvSpPr>
        <p:spPr>
          <a:xfrm>
            <a:off x="2461823" y="3882752"/>
            <a:ext cx="5184576" cy="338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print("จำนวนกล่อง",box)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7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390" name="Google Shape;390;p47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391" name="Google Shape;391;p47"/>
          <p:cNvSpPr/>
          <p:nvPr/>
        </p:nvSpPr>
        <p:spPr>
          <a:xfrm>
            <a:off x="827584" y="2674655"/>
            <a:ext cx="7704856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แล้วตรวจสอบว่าผลลัพธ์ตรงกับข้อมูลชุดทดสอบที่เตรียมไว้ในขั้นการวิเคราะห์หรือไม่ ถ้าไม่ถูกต้อง ให้ย้อนกลับไปตรวจสอบ   ความถูกต้องของแต่ละขั้นตอนตั้งแต่แรก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8"/>
          <p:cNvSpPr txBox="1">
            <a:spLocks noGrp="1"/>
          </p:cNvSpPr>
          <p:nvPr>
            <p:ph type="title"/>
          </p:nvPr>
        </p:nvSpPr>
        <p:spPr>
          <a:xfrm>
            <a:off x="457200" y="13407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แบบฝึกหัดท้ายบท</a:t>
            </a:r>
            <a:endParaRPr sz="50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48"/>
          <p:cNvSpPr/>
          <p:nvPr/>
        </p:nvSpPr>
        <p:spPr>
          <a:xfrm>
            <a:off x="457200" y="2924944"/>
            <a:ext cx="792088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ให้นักเรียนแก้ปัญหาโดยดำเนินการตามขั้นตอนการแก้ปัญหาเพื่อให้ได้โปรแกรมไพทอนสำหรับสถานการณ์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ต่อไปนี้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lvl="0" algn="just">
              <a:buSzPts val="4000"/>
            </a:pPr>
            <a:r>
              <a:rPr lang="th-TH" sz="36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1. 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นักเรียนหารายได้พิเศษด้วยการรับอาหารมาขาย โดยได้รับส่วนแบ่งยอดขายจากเจ้าของร้านดังนี้</a:t>
            </a:r>
            <a:endParaRPr sz="36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403" name="Google Shape;403;p49"/>
          <p:cNvGraphicFramePr/>
          <p:nvPr>
            <p:extLst>
              <p:ext uri="{D42A27DB-BD31-4B8C-83A1-F6EECF244321}">
                <p14:modId xmlns:p14="http://schemas.microsoft.com/office/powerpoint/2010/main" val="1021451311"/>
              </p:ext>
            </p:extLst>
          </p:nvPr>
        </p:nvGraphicFramePr>
        <p:xfrm>
          <a:off x="457200" y="2204864"/>
          <a:ext cx="8229600" cy="2336800"/>
        </p:xfrm>
        <a:graphic>
          <a:graphicData uri="http://schemas.openxmlformats.org/drawingml/2006/table">
            <a:tbl>
              <a:tblPr firstRow="1" bandRow="1">
                <a:noFill/>
                <a:tableStyleId>{7554FEF4-B50F-4E58-B328-CA9CBBB0486A}</a:tableStyleId>
              </a:tblPr>
              <a:tblGrid>
                <a:gridCol w="1378500"/>
                <a:gridCol w="1296150"/>
                <a:gridCol w="1440150"/>
                <a:gridCol w="4114800"/>
              </a:tblGrid>
              <a:tr h="3708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ชนิดอาหาร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ราคา/หน่วย (บาท)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ส่วนแบ่ง/ชิ้น (บาท)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ส่วนแบ่งเพิ่มเติม</a:t>
                      </a:r>
                      <a:endParaRPr lang="th-TH" sz="2400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ขนมเค้ก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20 ชิ้น เพิ่มเป็นชิ้นละ 3 บาท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ข้าวเหนียวไก่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20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30 ห่อ เพิ่มเป็นห่อละ 7 บาท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น้ำส้ม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30 ขวด เพิ่มเป็นขวดละ 5 บาท</a:t>
                      </a:r>
                      <a:endParaRPr lang="th-TH" sz="2400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404" name="Google Shape;404;p49"/>
          <p:cNvSpPr/>
          <p:nvPr/>
        </p:nvSpPr>
        <p:spPr>
          <a:xfrm>
            <a:off x="251520" y="4797152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ซึ่งหากนักเรียนทำยอดขายได้มากกว่า 500 บาทจะได้รับส่วนแบ่งจากยอดขายอีกร้อยละ 10 จากเงื่อนไขดังกล่าวให้เขียนโปรแกรม เพื่อสรุปรายได้รวมและส่วนแบ่งที่ได้รับ</a:t>
            </a:r>
            <a:endParaRPr sz="3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0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2. ขึ้นรถอะไรดี...?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10" name="Google Shape;410;p50"/>
          <p:cNvSpPr/>
          <p:nvPr/>
        </p:nvSpPr>
        <p:spPr>
          <a:xfrm>
            <a:off x="251520" y="4797152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6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6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นักเรียนและกลุ่มเพื่อนต้องการเดินทางไปยังสถานที่หนึ่ง นักเรียนจะเลือกเดินทางด้วยรถอะไรเพื่อให้ประหยัดค่าโดยสารที่สุด</a:t>
            </a:r>
            <a:endParaRPr sz="3600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1" name="Google Shape;411;p50"/>
          <p:cNvSpPr/>
          <p:nvPr/>
        </p:nvSpPr>
        <p:spPr>
          <a:xfrm>
            <a:off x="590872" y="1844824"/>
            <a:ext cx="82296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นั่งรถโดยสารประจำทางปรับอากาศ คิดอัตราค่าโดยสารกิโลเมตรละ 5 บาท หากไม่ถึง 1 กิโลเมตรให้คิดราคา  5 บาท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2" name="Google Shape;412;p50"/>
          <p:cNvSpPr/>
          <p:nvPr/>
        </p:nvSpPr>
        <p:spPr>
          <a:xfrm>
            <a:off x="675278" y="3089382"/>
            <a:ext cx="8003232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นั่งรถรับจ้างสาธารณะ ค่าโดยสารเริ่มต้น 35 บาทที่ระยะทาง 3 กิโลเมตรแรก ระยะทางที่เกินจากนั้นคิดอัตราค่าโดยสารเพิ่มขึ้น 2 บาทต่อกิโลเมตร โดยรถรับจ้างหนึ่งคันรับผู้โดยสารได้สูงสุด 4 คน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5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3. ข้อมูลของพวกเรา</a:t>
            </a:r>
            <a:endParaRPr sz="4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51"/>
          <p:cNvSpPr/>
          <p:nvPr/>
        </p:nvSpPr>
        <p:spPr>
          <a:xfrm>
            <a:off x="590872" y="1844824"/>
            <a:ext cx="82296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นักเรียนได้รับหน้าที่ จากคุณครูประจำชั้น ให้ บันทึกข้อมูล ส่วนสูง น้ำหนัก เพศ ของเพื่อน และ จัดทำรายงานสรุปซึ่ง ประกอบด้วยข้อมูลดังนี้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9" name="Google Shape;419;p51"/>
          <p:cNvSpPr/>
          <p:nvPr/>
        </p:nvSpPr>
        <p:spPr>
          <a:xfrm>
            <a:off x="1140768" y="3089382"/>
            <a:ext cx="7504468" cy="995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 1. ชื่อ นามสกุล เพศ ส่วนสูง น้ำหนัก 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  2. ค่าเฉลี่ย ส่วนสูง น้ำหนัก ของทั้งห้อง และแยกตามเพศ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2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4. ข้าวกล่องของป้าเชอรี่</a:t>
            </a:r>
            <a:endParaRPr sz="4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52"/>
          <p:cNvSpPr/>
          <p:nvPr/>
        </p:nvSpPr>
        <p:spPr>
          <a:xfrm>
            <a:off x="590872" y="1901150"/>
            <a:ext cx="8229600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ครูจ้างป้าเชอรี่มาทำข้าวกระเพราไก่ไข่ดาวที่โรงเรียน  จำนวน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กล่อง โดยป้าเชอรี่ต้องเตรียมวัตถุดิบมาเอง นักเรียนคิดว่าป้าเชอรี่ต้องใช้ต้นทุนในการทำข้าวกระเพราไก่ไข่ดาวทั้งสิ้นเท่าไร และจะคิดค่าจ้างในการทำกล่องละกี่บาท จึงจะได้กำไรร้อยละ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30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3"/>
          <p:cNvSpPr/>
          <p:nvPr/>
        </p:nvSpPr>
        <p:spPr>
          <a:xfrm>
            <a:off x="1115616" y="1196753"/>
            <a:ext cx="6984776" cy="5097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th-TH" sz="3600" u="sng" dirty="0"/>
              <a:t>ข้าวกระเพราไก๋ไข่ดาว 15 กล่อง </a:t>
            </a:r>
            <a:r>
              <a:rPr lang="th-TH" sz="3600" u="sng" dirty="0" smtClean="0"/>
              <a:t>ใช้วัตถุดิบ</a:t>
            </a:r>
            <a:r>
              <a:rPr lang="th-TH" sz="3600" u="sng" dirty="0"/>
              <a:t>ดังนี้</a:t>
            </a:r>
            <a:endParaRPr lang="th-TH" sz="3600" dirty="0"/>
          </a:p>
          <a:p>
            <a:r>
              <a:rPr lang="th-TH" sz="2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1. ข้าวหอมมะลิ 2 กิโลกรัม	ราคากิโลกรัมละ  38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2. เนื้อไก่ 1 กิโลกรัม		ราคากิโลกรัมละ  50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3. ใบกระเพรา 200 กรัม		ราคากิโลกรัมละ  20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4. พริก 200 กรัม		ราคากิโลกรัมละ  45 </a:t>
            </a:r>
            <a:r>
              <a:rPr lang="th-TH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บาท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5. กระเทียม 20 กรัม		ราคากิโลกรัมละ  80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6. ไข่ไก่ 10 ฟอง		ราคาฟองละ      3.5 บาท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32" name="Google Shape;432;p53"/>
          <p:cNvSpPr/>
          <p:nvPr/>
        </p:nvSpPr>
        <p:spPr>
          <a:xfrm>
            <a:off x="215008" y="5844895"/>
            <a:ext cx="8928992" cy="446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300" b="1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หมายเหตุ</a:t>
            </a:r>
            <a:r>
              <a:rPr lang="th-TH" sz="23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เครื่องปรุงรส (ซอส ซีอิ้ว นํ้าตาล) เตา นํ้า ไฟ และภาชนะในการทําอาหารโรงเรียนจัดเตรียม</a:t>
            </a:r>
            <a:r>
              <a:rPr lang="th-TH" sz="2300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ไว</a:t>
            </a:r>
            <a:r>
              <a:rPr lang="th-TH" sz="23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้</a:t>
            </a:r>
            <a:r>
              <a:rPr lang="th-TH" sz="2300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ให้</a:t>
            </a:r>
            <a:endParaRPr sz="23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สถานการณ์ที่ 2.1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3" name="Google Shape;143;p18"/>
          <p:cNvSpPr/>
          <p:nvPr/>
        </p:nvSpPr>
        <p:spPr>
          <a:xfrm>
            <a:off x="457200" y="1443841"/>
            <a:ext cx="82296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หากผู้ปกครองพานักเรียนอนุบาลขึ้นรถโดยสารประจำทางไปโรงเรียน คนเก็บค่าโดยสารต้องตัดสินใจว่าผู้ปกครองและนักเรียนจะต้องเสียค่าโดยสารคนละเท่าใด โดยขึ้นอยู่กับเงื่อนไขอายุหรือส่วนสูง เป็นต้น </a:t>
            </a:r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endParaRPr sz="11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26" name="Picture 2" descr="C:\Users\tkron\Downloads\bus-pur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10800"/>
            <a:ext cx="3189328" cy="312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kron\Downloads\milovanderlinden-Funny-Bus-sto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1050"/>
            <a:ext cx="2000721" cy="200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4"/>
          <p:cNvSpPr txBox="1"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1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แบบฝึกหัดท้ายบท</a:t>
            </a:r>
            <a:endParaRPr sz="5000" b="1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38" name="Google Shape;438;p54"/>
          <p:cNvSpPr txBox="1"/>
          <p:nvPr/>
        </p:nvSpPr>
        <p:spPr>
          <a:xfrm>
            <a:off x="467544" y="170080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00"/>
              <a:buFont typeface="Arial"/>
              <a:buNone/>
            </a:pPr>
            <a:r>
              <a:rPr lang="th-TH" sz="72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เฉลย</a:t>
            </a:r>
            <a:endParaRPr sz="72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lvl="0" algn="just">
              <a:buSzPts val="4000"/>
            </a:pPr>
            <a:r>
              <a:rPr lang="th-TH" sz="36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1. 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นักเรียนหารายได้พิเศษด้วยการรับอาหารมาขาย โดยได้รับส่วนแบ่งยอดขายจากเจ้าของร้านดังนี้</a:t>
            </a:r>
            <a:endParaRPr sz="36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403" name="Google Shape;403;p49"/>
          <p:cNvGraphicFramePr/>
          <p:nvPr>
            <p:extLst>
              <p:ext uri="{D42A27DB-BD31-4B8C-83A1-F6EECF244321}">
                <p14:modId xmlns:p14="http://schemas.microsoft.com/office/powerpoint/2010/main" val="925709788"/>
              </p:ext>
            </p:extLst>
          </p:nvPr>
        </p:nvGraphicFramePr>
        <p:xfrm>
          <a:off x="457200" y="2204864"/>
          <a:ext cx="8229600" cy="2336800"/>
        </p:xfrm>
        <a:graphic>
          <a:graphicData uri="http://schemas.openxmlformats.org/drawingml/2006/table">
            <a:tbl>
              <a:tblPr firstRow="1" bandRow="1">
                <a:noFill/>
                <a:tableStyleId>{7554FEF4-B50F-4E58-B328-CA9CBBB0486A}</a:tableStyleId>
              </a:tblPr>
              <a:tblGrid>
                <a:gridCol w="1378500"/>
                <a:gridCol w="1296150"/>
                <a:gridCol w="1440150"/>
                <a:gridCol w="4114800"/>
              </a:tblGrid>
              <a:tr h="3708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ชนิดอาหาร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ราคา/หน่วย (บาท)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ส่วนแบ่ง/ชิ้น (บาท)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ส่วนแบ่งเพิ่มเติม</a:t>
                      </a:r>
                      <a:endParaRPr lang="th-TH" sz="2400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strike="noStrike" cap="none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ขนมเค้ก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20 ชิ้น เพิ่มเป็นชิ้นละ 3 บาท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ข้าวเหนียวไก่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20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30 ห่อ เพิ่มเป็นห่อละ 7 บาท</a:t>
                      </a:r>
                      <a:endParaRPr lang="th-TH" sz="240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น้ำส้ม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มากกว่า 30 ขวด เพิ่มเป็นขวดละ 5 บาท</a:t>
                      </a:r>
                      <a:endParaRPr lang="th-TH" sz="2400" dirty="0"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404" name="Google Shape;404;p49"/>
          <p:cNvSpPr/>
          <p:nvPr/>
        </p:nvSpPr>
        <p:spPr>
          <a:xfrm>
            <a:off x="251520" y="4797152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2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ซึ่งหากนักเรียนทำยอดขายได้มากกว่า 500 บาทจะได้รับส่วนแบ่งจากยอดขายอีกร้อยละ 10 จากเงื่อนไขดังกล่าวให้เขียนโปรแกรม เพื่อสรุปรายได้รวมและส่วนแบ่งที่ได้รับ</a:t>
            </a:r>
            <a:endParaRPr sz="3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2118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56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การวิเคราะห์และกำหนดรายละเอียดของปัญหา 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51" name="Google Shape;451;p56"/>
          <p:cNvSpPr/>
          <p:nvPr/>
        </p:nvSpPr>
        <p:spPr>
          <a:xfrm>
            <a:off x="467544" y="2060848"/>
            <a:ext cx="7859216" cy="2109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941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  …………………………………………..........……</a:t>
            </a:r>
            <a:endParaRPr sz="3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2) ข้อมูลออก คือ  ……………………………………………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endParaRPr sz="3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52" name="Google Shape;452;p56"/>
          <p:cNvSpPr/>
          <p:nvPr/>
        </p:nvSpPr>
        <p:spPr>
          <a:xfrm>
            <a:off x="2915816" y="2060848"/>
            <a:ext cx="600960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จำนวนขนมเค้ก จำนวนข้าวเหนียวไก่</a:t>
            </a:r>
            <a:r>
              <a:rPr lang="th-TH" sz="2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จำนวนน้ำส้มที่ขายได้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53" name="Google Shape;453;p56"/>
          <p:cNvSpPr/>
          <p:nvPr/>
        </p:nvSpPr>
        <p:spPr>
          <a:xfrm>
            <a:off x="3040297" y="2729901"/>
            <a:ext cx="576064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รายได้รวมและส่วนแบ่งที่ได้รับ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8" name="Google Shape;458;p57"/>
          <p:cNvGraphicFramePr/>
          <p:nvPr>
            <p:extLst>
              <p:ext uri="{D42A27DB-BD31-4B8C-83A1-F6EECF244321}">
                <p14:modId xmlns:p14="http://schemas.microsoft.com/office/powerpoint/2010/main" val="3788756135"/>
              </p:ext>
            </p:extLst>
          </p:nvPr>
        </p:nvGraphicFramePr>
        <p:xfrm>
          <a:off x="179512" y="1484784"/>
          <a:ext cx="8640950" cy="4691942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008100"/>
                <a:gridCol w="5072575"/>
                <a:gridCol w="2560275"/>
              </a:tblGrid>
              <a:tr h="141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ข้อมูลทดสอบที่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ข้อมูลเข้า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ผลลัพธ์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5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10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40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20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รายได้รวม : 1200 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480 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7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30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40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40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รายได้รวม : 1700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740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26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5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9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10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รายได้รวม : 380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85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459" name="Google Shape;459;p57"/>
          <p:cNvSpPr/>
          <p:nvPr/>
        </p:nvSpPr>
        <p:spPr>
          <a:xfrm>
            <a:off x="179512" y="764704"/>
            <a:ext cx="4641014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380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4" name="Google Shape;464;p58"/>
          <p:cNvGraphicFramePr/>
          <p:nvPr>
            <p:extLst>
              <p:ext uri="{D42A27DB-BD31-4B8C-83A1-F6EECF244321}">
                <p14:modId xmlns:p14="http://schemas.microsoft.com/office/powerpoint/2010/main" val="606162246"/>
              </p:ext>
            </p:extLst>
          </p:nvPr>
        </p:nvGraphicFramePr>
        <p:xfrm>
          <a:off x="179512" y="1484784"/>
          <a:ext cx="8640950" cy="4626864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008100"/>
                <a:gridCol w="5072575"/>
                <a:gridCol w="2560275"/>
              </a:tblGrid>
              <a:tr h="141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ข้อมูลทดสอบที่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ข้อมูลเข้า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ผลลัพธ์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7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12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18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22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261 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7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5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3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2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31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7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6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29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119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465" name="Google Shape;465;p58"/>
          <p:cNvSpPr/>
          <p:nvPr/>
        </p:nvSpPr>
        <p:spPr>
          <a:xfrm>
            <a:off x="179512" y="764704"/>
            <a:ext cx="590465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 (ต่อ)</a:t>
            </a:r>
            <a:endParaRPr sz="380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" name="Google Shape;470;p59"/>
          <p:cNvGraphicFramePr/>
          <p:nvPr>
            <p:extLst>
              <p:ext uri="{D42A27DB-BD31-4B8C-83A1-F6EECF244321}">
                <p14:modId xmlns:p14="http://schemas.microsoft.com/office/powerpoint/2010/main" val="2425053170"/>
              </p:ext>
            </p:extLst>
          </p:nvPr>
        </p:nvGraphicFramePr>
        <p:xfrm>
          <a:off x="179512" y="1484784"/>
          <a:ext cx="8640950" cy="2103120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008100"/>
                <a:gridCol w="5072575"/>
                <a:gridCol w="2560275"/>
              </a:tblGrid>
              <a:tr h="141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ข้อมูลทดสอบที่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ข้อมูลเข้า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ผลลัพธ์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27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7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จำนวนขนมเค้ก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33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จำนวนข้าวเหนียวไก่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40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จำนวนน้ำส้ม  : </a:t>
                      </a:r>
                      <a:r>
                        <a:rPr lang="th-TH" sz="2400" u="sng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 65</a:t>
                      </a:r>
                      <a:endParaRPr sz="24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ส่วนแบ่งที่ได้รับ : 914.5 </a:t>
                      </a:r>
                      <a:endParaRPr sz="24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39575" marR="39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471" name="Google Shape;471;p59"/>
          <p:cNvSpPr/>
          <p:nvPr/>
        </p:nvSpPr>
        <p:spPr>
          <a:xfrm>
            <a:off x="179512" y="764704"/>
            <a:ext cx="590465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8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 (ต่อ)</a:t>
            </a:r>
            <a:endParaRPr sz="380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60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77" name="Google Shape;477;p60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61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84" name="Google Shape;484;p61"/>
          <p:cNvSpPr/>
          <p:nvPr/>
        </p:nvSpPr>
        <p:spPr>
          <a:xfrm>
            <a:off x="2267744" y="1394096"/>
            <a:ext cx="7416824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c=(input (จำนวนขนมเค้กที่ขายได้ '))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k=(input('จำนวนข้าวเหนียวไก่ที่ขายได้ '))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o=int(input('จำนวนน้ำส้มที่ขายได้ '))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sale = c*10 + k*20 + o*15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c&gt;20: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c*3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c*2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k&gt;30: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comm + k*7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else:</a:t>
            </a:r>
            <a:endParaRPr sz="24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5122" name="Picture 2" descr="C:\Users\tkron\Downloads\1375181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64" y="859638"/>
            <a:ext cx="7625037" cy="599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4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2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1" name="Google Shape;491;p62"/>
          <p:cNvSpPr/>
          <p:nvPr/>
        </p:nvSpPr>
        <p:spPr>
          <a:xfrm>
            <a:off x="2267744" y="1691735"/>
            <a:ext cx="6624736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comm = comm + k*5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o&gt;30: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comm + o*5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comm + o*3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sale&gt;500: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comm = comm + sale*0.1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print('ส่วนแบ่งที่ได้ ', comm,'บาท')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1375181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64" y="859638"/>
            <a:ext cx="7625037" cy="599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63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97" name="Google Shape;497;p63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498" name="Google Shape;498;p63"/>
          <p:cNvSpPr/>
          <p:nvPr/>
        </p:nvSpPr>
        <p:spPr>
          <a:xfrm>
            <a:off x="611560" y="2132856"/>
            <a:ext cx="7704856" cy="363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แล้วตรวจสอบว่าผลลัพธ์ตรงกับข้อมูลชุดทดสอบที่เตรียมไว้ในขั้น         การวิเคราะห์หรือไม่ ถ้าไม่ถูกต้อง ให้ย้อนกลับไปตรวจสอบความถูกต้องของแต่ละขั้นตอน       ตั้งแต่แรก</a:t>
            </a:r>
            <a:endParaRPr sz="32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สถานการณ์ที่ 2.1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3" name="Google Shape;153;p19"/>
          <p:cNvSpPr/>
          <p:nvPr/>
        </p:nvSpPr>
        <p:spPr>
          <a:xfrm>
            <a:off x="457200" y="1443841"/>
            <a:ext cx="8229600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หากต้องการระบบเก็บค่าโดยสารอัตโนมัติ ระบบนี้จะต้องคำนวณค่าโดยสารได้เอง จากเงื่อนไขที่ถูกกำหนดไว้ล่วงหน้าแล้ว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2050" name="Picture 2" descr="C:\Users\tkron\Downloads\frankeerrmach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394" y="4151794"/>
            <a:ext cx="2986143" cy="19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kron\Downloads\basicCreditCard 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7550">
            <a:off x="642966" y="4322156"/>
            <a:ext cx="2541474" cy="16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kron\Downloads\1544643693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298" y="4009896"/>
            <a:ext cx="795995" cy="171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64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2. ขึ้นรถอะไรดี...?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04" name="Google Shape;504;p64"/>
          <p:cNvSpPr/>
          <p:nvPr/>
        </p:nvSpPr>
        <p:spPr>
          <a:xfrm>
            <a:off x="590872" y="1610797"/>
            <a:ext cx="82296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นั่งรถโดยสารประจำทางปรับอากาศ คิดอัตราค่าโดยสารกิโลเมตรละ 5 บาท หากไม่ถึง 1 กิโลเมตรให้คิดราคา  5 บาท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146" name="Picture 2" descr="C:\Users\tkron\Downloads\New-York-Taxi-Ca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59" y="3176959"/>
            <a:ext cx="36576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kron\Downloads\bus-symbol-tobefree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051" y="4226049"/>
            <a:ext cx="3810000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5"/>
          <p:cNvSpPr txBox="1">
            <a:spLocks noGrp="1"/>
          </p:cNvSpPr>
          <p:nvPr>
            <p:ph type="title"/>
          </p:nvPr>
        </p:nvSpPr>
        <p:spPr>
          <a:xfrm>
            <a:off x="498376" y="632836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2. ขึ้นรถอะไรดี...?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12" name="Google Shape;512;p65"/>
          <p:cNvSpPr/>
          <p:nvPr/>
        </p:nvSpPr>
        <p:spPr>
          <a:xfrm>
            <a:off x="611560" y="1338097"/>
            <a:ext cx="8003232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นั่งรถรับจ้างสาธารณะ ค่าโดยสารเริ่มต้น 35 บาทที่ระยะทาง 3 กิโลเมตรแรก ระยะทางที่เกินจากนั้นคิดอัตราค่าโดยสารเพิ่มขึ้น 2 บาทต่อกิโลเมตร โดยรถรับจ้างหนึ่งคันรับผู้โดยสารได้สูงสุด 4 คน</a:t>
            </a:r>
            <a:endParaRPr lang="th-TH"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7170" name="Picture 2" descr="C:\Users\tkron\Downloads\152904439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294" y="2907599"/>
            <a:ext cx="3941763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6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2. ขึ้นรถอะไรดี...?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19" name="Google Shape;519;p66"/>
          <p:cNvSpPr/>
          <p:nvPr/>
        </p:nvSpPr>
        <p:spPr>
          <a:xfrm>
            <a:off x="287524" y="1988840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/>
            <a:r>
              <a:rPr lang="th-TH" sz="36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36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นักเรียนและกลุ่มเพื่อนต้องการเดินทางไปยังสถานที่หนึ่ง นักเรียนจะเลือกเดินทางด้วยรถอะไรเพื่อให้ประหยัดค่าโดยสารที่สุด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6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การวิเคราะห์และกำหนดรายละเอียดของปัญหา </a:t>
            </a:r>
            <a:endParaRPr sz="4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5" name="Google Shape;525;p67"/>
          <p:cNvSpPr/>
          <p:nvPr/>
        </p:nvSpPr>
        <p:spPr>
          <a:xfrm>
            <a:off x="457200" y="2060848"/>
            <a:ext cx="8579296" cy="363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73760" marR="0" lvl="0" indent="-742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AutoNum type="arabicParenR"/>
            </a:pPr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ข้อมูลเข้า คือ  …………………………………………….............…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13081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	  ..........................................................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13081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	  ..........................................................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2) ข้อมูลออก คือ  ………………………………………................……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3) วิธีการตรวจสอบความถูกต้อง</a:t>
            </a:r>
            <a:endParaRPr sz="4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7" name="Google Shape;527;p67"/>
          <p:cNvSpPr/>
          <p:nvPr/>
        </p:nvSpPr>
        <p:spPr>
          <a:xfrm>
            <a:off x="3347864" y="2132856"/>
            <a:ext cx="22429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จำนวนผู้ร่วมเดินทาง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8" name="Google Shape;528;p67"/>
          <p:cNvSpPr/>
          <p:nvPr/>
        </p:nvSpPr>
        <p:spPr>
          <a:xfrm>
            <a:off x="3707904" y="2132856"/>
            <a:ext cx="6408712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              ระยะทางที่ต้องเดินทางหากไปโดย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รถโดยสารประจำทาง</a:t>
            </a:r>
            <a:endParaRPr sz="28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29" name="Google Shape;529;p67"/>
          <p:cNvSpPr/>
          <p:nvPr/>
        </p:nvSpPr>
        <p:spPr>
          <a:xfrm>
            <a:off x="3563888" y="2834933"/>
            <a:ext cx="7020272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                           และระยะทางหากเดินทาง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ด้วยรถรับจ้างสาธารณะ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30" name="Google Shape;530;p67"/>
          <p:cNvSpPr/>
          <p:nvPr/>
        </p:nvSpPr>
        <p:spPr>
          <a:xfrm>
            <a:off x="3552234" y="4221088"/>
            <a:ext cx="519623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รูปแบบการเดินทาง และราคาค่าโดยสารที่ถูกที่สุด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68"/>
          <p:cNvSpPr/>
          <p:nvPr/>
        </p:nvSpPr>
        <p:spPr>
          <a:xfrm>
            <a:off x="323528" y="548680"/>
            <a:ext cx="545435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graphicFrame>
        <p:nvGraphicFramePr>
          <p:cNvPr id="536" name="Google Shape;536;p68"/>
          <p:cNvGraphicFramePr/>
          <p:nvPr>
            <p:extLst>
              <p:ext uri="{D42A27DB-BD31-4B8C-83A1-F6EECF244321}">
                <p14:modId xmlns:p14="http://schemas.microsoft.com/office/powerpoint/2010/main" val="935275767"/>
              </p:ext>
            </p:extLst>
          </p:nvPr>
        </p:nvGraphicFramePr>
        <p:xfrm>
          <a:off x="323526" y="1196752"/>
          <a:ext cx="8640950" cy="4648200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152125"/>
                <a:gridCol w="1234275"/>
                <a:gridCol w="1278975"/>
                <a:gridCol w="1263400"/>
                <a:gridCol w="1372575"/>
                <a:gridCol w="1294575"/>
                <a:gridCol w="1045025"/>
              </a:tblGrid>
              <a:tr h="750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ชุดตรวจสอบที่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จำนวนผู้โดยสาร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ระยะทางโดยรถโดยสาร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ระยะทางโดยรถรับจ้าง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ค่าโดยสารโดยรถโดยสาร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ค่าโดยสารโดยรถรับจ้าง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วิธีที่เลือก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30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28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150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85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39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รถโดยสาร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100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39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12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375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106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10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147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6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รถโดยสาร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7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37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8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59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รถรับจ้าง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69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42" name="Google Shape;542;p69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543" name="Google Shape;543;p69"/>
          <p:cNvSpPr/>
          <p:nvPr/>
        </p:nvSpPr>
        <p:spPr>
          <a:xfrm>
            <a:off x="856959" y="1628800"/>
            <a:ext cx="7675481" cy="4764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รหัสลำลอง</a:t>
            </a:r>
            <a:endParaRPr sz="16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 ← จำนวนคนที่ต้องเดินทาง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dBus ← ระยะทางที่เดินทางด้วยรถโดยสาร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dTaxi ← ระยะทางที่เดินทางด้วยรถรับจ้างสาธารณะ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คำนวณค่าโดยสารเมื่อเดินทางด้วยรถโดยสาร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fBus ← n * ceil(dBus) * 5 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คำนวณค่าโดยสารเมื่อเดินทางด้วยรถรับจ้างสาธารณะ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numTaxi ← ceil(n/4)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fTaxi ← (35 + ceil(dTaxi-3) * 2) * numTaxi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ถ้า fTaxi &lt;= fBus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แสดงข้อความ "เดินทางด้วยรถรับจ้างสาธารณะ ค่าโดยสาร", fTaxi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ไม่เช่นนั้น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แสดงข้อความ "เดินทางด้วยรถโดยสารประจำทาง ค่าโดยสาร", fBus</a:t>
            </a:r>
            <a:endParaRPr sz="1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70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0" name="Google Shape;550;p70"/>
          <p:cNvSpPr/>
          <p:nvPr/>
        </p:nvSpPr>
        <p:spPr>
          <a:xfrm>
            <a:off x="2020447" y="1641852"/>
            <a:ext cx="4572000" cy="1578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import 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math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busFare(d,n):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n*math.ceil(d)*</a:t>
            </a:r>
            <a:r>
              <a:rPr lang="th-TH" sz="2800" dirty="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5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1" name="Google Shape;551;p70"/>
          <p:cNvSpPr/>
          <p:nvPr/>
        </p:nvSpPr>
        <p:spPr>
          <a:xfrm>
            <a:off x="2088232" y="3220746"/>
            <a:ext cx="6300192" cy="1578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def 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taxiFare(d,n):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numTaxi=math.ceil(n/</a:t>
            </a:r>
            <a:r>
              <a:rPr lang="th-TH" sz="2800" dirty="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4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return 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dirty="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35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+math.ceil(d-</a:t>
            </a:r>
            <a:r>
              <a:rPr lang="th-TH" sz="2800" dirty="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)*</a:t>
            </a:r>
            <a:r>
              <a:rPr lang="th-TH" sz="2800" dirty="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</a:t>
            </a:r>
            <a:r>
              <a:rPr lang="th-TH" sz="28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)*numTaxi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" name="Picture 2" descr="C:\Users\tkron\Downloads\1375181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61" y="776510"/>
            <a:ext cx="7625037" cy="599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5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71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 (ต่อ)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8" name="Google Shape;558;p71"/>
          <p:cNvSpPr/>
          <p:nvPr/>
        </p:nvSpPr>
        <p:spPr>
          <a:xfrm>
            <a:off x="1835696" y="1849904"/>
            <a:ext cx="7128792" cy="14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n=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'จำนวนคนที่ต้องเดินทาง 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dBus=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'ระยะทางที่เดินทางด้วยรถโดยสาร 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dTaxi=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'ระยะทางที่เดินทางด้วยรถรับจ้างสาธารณะ 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59" name="Google Shape;559;p71"/>
          <p:cNvSpPr/>
          <p:nvPr/>
        </p:nvSpPr>
        <p:spPr>
          <a:xfrm>
            <a:off x="1835696" y="3212774"/>
            <a:ext cx="4572000" cy="1083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fBus=busFare(dBus,n)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fTaxi=taxiFare(dTaxi,n)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6" name="Picture 2" descr="C:\Users\tkron\Downloads\1375181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369" y="859638"/>
            <a:ext cx="7625037" cy="599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72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 (ต่อ)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66" name="Google Shape;566;p72"/>
          <p:cNvSpPr/>
          <p:nvPr/>
        </p:nvSpPr>
        <p:spPr>
          <a:xfrm>
            <a:off x="1047720" y="2395001"/>
            <a:ext cx="7452320" cy="2332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'fBus=%.2f, fTaxi=%.2f' 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% (fBus,fTaxi))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fTaxi &lt;= fBus: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600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'เดินทางด้วยรถรับจ้างสาธารณะ ค่าโดยสาร'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, fTaxi, 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 บาท'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b="1" dirty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: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600" dirty="0" smtClean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</a:t>
            </a:r>
            <a:r>
              <a:rPr lang="th-TH" sz="2600" dirty="0" smtClean="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'เดินทางด้วยรถโดยสารประจำทาง ค่าโดยสาร'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, fBus, </a:t>
            </a:r>
            <a:r>
              <a:rPr lang="th-TH" sz="2600" b="1" dirty="0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 บาท'</a:t>
            </a:r>
            <a:r>
              <a:rPr lang="th-TH" sz="2600" dirty="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6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5" name="Picture 2" descr="C:\Users\tkron\Downloads\1375181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8" y="859638"/>
            <a:ext cx="8668987" cy="599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73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72" name="Google Shape;572;p73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573" name="Google Shape;573;p73"/>
          <p:cNvSpPr/>
          <p:nvPr/>
        </p:nvSpPr>
        <p:spPr>
          <a:xfrm>
            <a:off x="827584" y="2852936"/>
            <a:ext cx="7704856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6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    ตรงกับข้อมูลชุดทดสอบที่เตรียมไว้ในขั้นการวิเคราะห์หรือไม่ ถ้าไม่ถูกต้อง ให้ย้อนกลับไปตรวจสอบความถูกต้องของแต่ละขั้นตอนตั้งแต่แรก</a:t>
            </a:r>
            <a:endParaRPr sz="3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>
            <a:spLocks noGrp="1"/>
          </p:cNvSpPr>
          <p:nvPr>
            <p:ph type="title"/>
          </p:nvPr>
        </p:nvSpPr>
        <p:spPr>
          <a:xfrm>
            <a:off x="611579" y="929719"/>
            <a:ext cx="8229600" cy="1500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</a:t>
            </a:r>
            <a:b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</a:b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   ของปัญหา</a:t>
            </a:r>
            <a:endParaRPr sz="5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891985" y="2564904"/>
            <a:ext cx="822960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  ………………………………………...……………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2) ข้อมูลออก คือ   ………….……………………………………….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5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3. ข้อมูลของพวกเรา</a:t>
            </a:r>
            <a:endParaRPr sz="4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51"/>
          <p:cNvSpPr/>
          <p:nvPr/>
        </p:nvSpPr>
        <p:spPr>
          <a:xfrm>
            <a:off x="590872" y="1844824"/>
            <a:ext cx="82296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นักเรียนได้รับหน้าที่ จากคุณครูประจำชั้น ให้ บันทึกข้อมูล ส่วนสูง น้ำหนัก เพศ ของเพื่อน และ จัดทำรายงานสรุปซึ่ง ประกอบด้วยข้อมูลดังนี้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419" name="Google Shape;419;p51"/>
          <p:cNvSpPr/>
          <p:nvPr/>
        </p:nvSpPr>
        <p:spPr>
          <a:xfrm>
            <a:off x="1140768" y="3089382"/>
            <a:ext cx="7504468" cy="995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 1. ชื่อ นามสกุล เพศ ส่วนสูง น้ำหนัก 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   2. ค่าเฉลี่ย ส่วนสูง น้ำหนัก ของทั้งห้อง และแยกตามเพศ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52090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75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การวิเคราะห์และกำหนดรายละเอียดของปัญหา 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7" name="Google Shape;587;p75"/>
          <p:cNvSpPr/>
          <p:nvPr/>
        </p:nvSpPr>
        <p:spPr>
          <a:xfrm>
            <a:off x="642392" y="2060848"/>
            <a:ext cx="7859216" cy="2923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941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  ……………………………………………......…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2) ข้อมูลออก คือ  ……………………………………………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	...........................................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8" name="Google Shape;588;p75"/>
          <p:cNvSpPr/>
          <p:nvPr/>
        </p:nvSpPr>
        <p:spPr>
          <a:xfrm>
            <a:off x="3203848" y="2130123"/>
            <a:ext cx="8931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ส่วนสูง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89" name="Google Shape;589;p75"/>
          <p:cNvSpPr/>
          <p:nvPr/>
        </p:nvSpPr>
        <p:spPr>
          <a:xfrm>
            <a:off x="4040449" y="2130123"/>
            <a:ext cx="9300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น้ำหนัก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90" name="Google Shape;590;p75"/>
          <p:cNvSpPr/>
          <p:nvPr/>
        </p:nvSpPr>
        <p:spPr>
          <a:xfrm>
            <a:off x="4947219" y="2124814"/>
            <a:ext cx="317106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และเพศ ของนักเรียนแต่ละคน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91" name="Google Shape;591;p75"/>
          <p:cNvSpPr/>
          <p:nvPr/>
        </p:nvSpPr>
        <p:spPr>
          <a:xfrm>
            <a:off x="3473737" y="2822493"/>
            <a:ext cx="4572000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ค่าเฉลี่ย ส่วนสูง น้ำหนัก ของทั้งห้อง 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และแยกตามเพศ 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76"/>
          <p:cNvSpPr/>
          <p:nvPr/>
        </p:nvSpPr>
        <p:spPr>
          <a:xfrm>
            <a:off x="899592" y="1420907"/>
            <a:ext cx="806489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ทดลองคิดตัวอย่างของชุดข้อมูลดังกล่าว ไว้สำหรับทดสอบวิธีแก้ปัญหาที่ได้ เช่น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597" name="Google Shape;597;p76"/>
          <p:cNvSpPr/>
          <p:nvPr/>
        </p:nvSpPr>
        <p:spPr>
          <a:xfrm>
            <a:off x="467544" y="620688"/>
            <a:ext cx="4870244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598" name="Google Shape;598;p76"/>
          <p:cNvGraphicFramePr/>
          <p:nvPr>
            <p:extLst>
              <p:ext uri="{D42A27DB-BD31-4B8C-83A1-F6EECF244321}">
                <p14:modId xmlns:p14="http://schemas.microsoft.com/office/powerpoint/2010/main" val="1982631914"/>
              </p:ext>
            </p:extLst>
          </p:nvPr>
        </p:nvGraphicFramePr>
        <p:xfrm>
          <a:off x="323528" y="2218280"/>
          <a:ext cx="8496925" cy="3649472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1152125"/>
                <a:gridCol w="648075"/>
                <a:gridCol w="648075"/>
                <a:gridCol w="720075"/>
                <a:gridCol w="1152125"/>
                <a:gridCol w="1224125"/>
                <a:gridCol w="1512175"/>
                <a:gridCol w="144015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8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ชุดตรวจสอบที่</a:t>
                      </a:r>
                      <a:endParaRPr sz="14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8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ส่วนสูง</a:t>
                      </a:r>
                      <a:endParaRPr sz="14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b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น้ำหนัก</a:t>
                      </a:r>
                      <a:endParaRPr sz="1200" b="1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เพศ</a:t>
                      </a:r>
                      <a:endParaRPr sz="16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ค่าเฉลี่ย</a:t>
                      </a:r>
                      <a:endParaRPr sz="20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ส่วนสูงทั้งห้อง</a:t>
                      </a:r>
                      <a:endParaRPr sz="16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ค่าเฉลี่ย</a:t>
                      </a:r>
                      <a:endParaRPr sz="20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น้ำหนักทั้งห้อง</a:t>
                      </a:r>
                      <a:endParaRPr sz="16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ค่าเฉลี่ยส่วนสูง</a:t>
                      </a:r>
                      <a:endParaRPr sz="20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แยกตามเพศ</a:t>
                      </a:r>
                      <a:endParaRPr sz="1600" b="1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ค่าเฉลี่ยน้ำหนัก</a:t>
                      </a:r>
                      <a:endParaRPr sz="2000" b="1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b="1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แยกตามเพศ</a:t>
                      </a:r>
                      <a:endParaRPr sz="1600" b="1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 b="1">
                          <a:solidFill>
                            <a:srgbClr val="0000FF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3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4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800" dirty="0"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 </a:t>
                      </a:r>
                      <a:endParaRPr sz="20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77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04" name="Google Shape;604;p77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05" name="Google Shape;605;p77"/>
          <p:cNvSpPr/>
          <p:nvPr/>
        </p:nvSpPr>
        <p:spPr>
          <a:xfrm>
            <a:off x="827584" y="2636912"/>
            <a:ext cx="7704856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หลักการทำงาน คือ ให้รับส่วนสูงของผู้เรียน แล้วตรวจสอบว่า   เป็นส่วนสูงที่ถูกต้องหรือไม่ ถ้าไม่ถูกต้องถือว่าผู้ใช้ต้องการออกจากโปรแกรม แต่ถ้าถูกต้องให้ทำงานต่อไป ด้วยการรับน้ำหนัก และเพศ พร้อมกับ        เก็บผลรวมของส่วนสูงและน้ำหนัก แยกตามเพศ เมื่อหมดข้อมูลจึงคำนวณและพิมพ์ผลลัพธ์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78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 (ต่อ)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11" name="Google Shape;611;p78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12" name="Google Shape;612;p78"/>
          <p:cNvSpPr/>
          <p:nvPr/>
        </p:nvSpPr>
        <p:spPr>
          <a:xfrm>
            <a:off x="827584" y="1616606"/>
            <a:ext cx="7704856" cy="4178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b="1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รหัสลำลอง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 ← ส่วนสูง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วนซ้ำถ้า h &gt; 0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w ← น้ำหนัก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s ← เพศ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ถ้า s == 'm' หรือ 'M'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sumMaleH ←  sumMaleH + h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sumMaleW ←  sumMaleW + w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numMale ←  numMale + 1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79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 (ต่อ)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18" name="Google Shape;618;p79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19" name="Google Shape;619;p79"/>
          <p:cNvSpPr/>
          <p:nvPr/>
        </p:nvSpPr>
        <p:spPr>
          <a:xfrm>
            <a:off x="1017444" y="2060848"/>
            <a:ext cx="7109111" cy="2160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ไม่เช่นนั้น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sumFemaleH ← sumFemaleH + h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sumFemaleW ← sumFemaleW + w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	numFemale ← numFemale + 1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h ← ส่วนสูง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80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 (ต่อ)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25" name="Google Shape;625;p80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26" name="Google Shape;626;p80"/>
          <p:cNvSpPr/>
          <p:nvPr/>
        </p:nvSpPr>
        <p:spPr>
          <a:xfrm>
            <a:off x="839060" y="1637922"/>
            <a:ext cx="8100570" cy="5082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ถ้า numMale&gt;0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แสดงค่า 'ส่วนสูง และน้ำหนักเฉลี่ยเพศชาย', sumMaleH/numMale, sumMaleW/numMale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ถ้า numFemale&gt;0</a:t>
            </a: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แสดงค่า 'ส่วนสูง และน้ำหนักเฉลี่ยเพศหญิง', </a:t>
            </a:r>
            <a:r>
              <a:rPr lang="th-TH" sz="2400">
                <a:solidFill>
                  <a:schemeClr val="dk1"/>
                </a:solidFill>
                <a:highlight>
                  <a:srgbClr val="FFFF00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sumFemaleH</a:t>
            </a: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/numFemale, </a:t>
            </a:r>
            <a:r>
              <a:rPr lang="th-TH" sz="2400">
                <a:solidFill>
                  <a:schemeClr val="dk1"/>
                </a:solidFill>
                <a:highlight>
                  <a:srgbClr val="FFFF00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sumFemaleW/</a:t>
            </a: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numFemale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ถ้า numMale+numFemale&gt;0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แสดงค่า 'ส่วนสูง และน้ำหนักเฉลี่ยทั้งห้อง', (sumMaleH+sumFemaleH)/(numMale+numFemale), 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(sumMaleW+sumFemaleW)/(numMale+numFemale)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6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81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33" name="Google Shape;633;p81"/>
          <p:cNvSpPr/>
          <p:nvPr/>
        </p:nvSpPr>
        <p:spPr>
          <a:xfrm>
            <a:off x="2195736" y="719118"/>
            <a:ext cx="409759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สามารถเขียนเป็นโปรแกรมไพทอนได้ ดังนี้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34" name="Google Shape;634;p81"/>
          <p:cNvSpPr/>
          <p:nvPr/>
        </p:nvSpPr>
        <p:spPr>
          <a:xfrm>
            <a:off x="2286000" y="1300810"/>
            <a:ext cx="6606480" cy="349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sumMaleH=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sumFemaleH=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sumMaleW=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sumFemaleW=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numMale=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numFemale=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h=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'ส่วนสูง (ป้อน 0 ถ้าหมดข้อมูล) 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82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 (ต่อ)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41" name="Google Shape;641;p82"/>
          <p:cNvSpPr/>
          <p:nvPr/>
        </p:nvSpPr>
        <p:spPr>
          <a:xfrm>
            <a:off x="2195736" y="830897"/>
            <a:ext cx="6768752" cy="4552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b="1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while 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h&gt;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: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w=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'น้ำหนัก 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s=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'เพศ (ป้อน m ผู้ชาย, f ผู้หญิง) 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 b="1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s==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'm'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: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sumMaleH = sumMaleH + h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sumMaleW = sumMaleW + w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numMale = numMale + 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 b="1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else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: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83"/>
          <p:cNvSpPr/>
          <p:nvPr/>
        </p:nvSpPr>
        <p:spPr>
          <a:xfrm>
            <a:off x="0" y="141698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 (ต่อ)</a:t>
            </a:r>
            <a:endParaRPr sz="280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48" name="Google Shape;648;p83"/>
          <p:cNvSpPr/>
          <p:nvPr/>
        </p:nvSpPr>
        <p:spPr>
          <a:xfrm>
            <a:off x="1979712" y="980728"/>
            <a:ext cx="6678488" cy="3431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sumFemaleH = sumFemaleH + h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sumFemaleW = sumFemaleW + w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   numFemale = numFemale + 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h=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input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'ส่วนสูง (ป้อน 0 ถ้าหมดข้อมูล) 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))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b="1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if 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numMale&gt;</a:t>
            </a:r>
            <a:r>
              <a:rPr lang="th-TH" sz="2800">
                <a:solidFill>
                  <a:srgbClr val="0000FF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0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: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</a:t>
            </a:r>
            <a:r>
              <a:rPr lang="th-TH" sz="2800">
                <a:solidFill>
                  <a:srgbClr val="000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(</a:t>
            </a:r>
            <a:r>
              <a:rPr lang="th-TH" sz="2800" b="1">
                <a:solidFill>
                  <a:srgbClr val="008080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'ส่วนสูง และน้ำหนักเฉลี่ยเพศชาย'</a:t>
            </a:r>
            <a:r>
              <a:rPr lang="th-TH" sz="2800">
                <a:solidFill>
                  <a:schemeClr val="dk1"/>
                </a:solidFill>
                <a:highlight>
                  <a:srgbClr val="FFFFFF"/>
                </a:highlight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, sumMaleH/numMale, sumMaleW/numMale)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/>
          <p:nvPr/>
        </p:nvSpPr>
        <p:spPr>
          <a:xfrm>
            <a:off x="827584" y="908720"/>
            <a:ext cx="487024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72" name="Google Shape;172;p21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85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61" name="Google Shape;661;p85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662" name="Google Shape;662;p85"/>
          <p:cNvSpPr/>
          <p:nvPr/>
        </p:nvSpPr>
        <p:spPr>
          <a:xfrm>
            <a:off x="827584" y="2674655"/>
            <a:ext cx="7704856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แล้วตรวจสอบว่าผลลัพธ์ตรงกับข้อมูลชุดทดสอบที่เตรียมไว้ในขั้นการวิเคราะห์หรือไม่ ถ้าไม่ถูกต้อง ให้ย้อนกลับไปตรวจสอบ   ความถูกต้องของแต่ละขั้นตอนตั้งแต่แรก</a:t>
            </a:r>
            <a:endParaRPr sz="6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86"/>
          <p:cNvSpPr txBox="1">
            <a:spLocks noGrp="1"/>
          </p:cNvSpPr>
          <p:nvPr>
            <p:ph type="title"/>
          </p:nvPr>
        </p:nvSpPr>
        <p:spPr>
          <a:xfrm>
            <a:off x="590872" y="890738"/>
            <a:ext cx="8229600" cy="78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	4. ข้าวกล่องของป้าเชอรี่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68" name="Google Shape;668;p86"/>
          <p:cNvSpPr/>
          <p:nvPr/>
        </p:nvSpPr>
        <p:spPr>
          <a:xfrm>
            <a:off x="724544" y="2087800"/>
            <a:ext cx="8229600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ครูจ้างป้าเชอรี่มาทำข้าวกระเพราไก่ไข่ดาวที่โรงเรียน  จำนวน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กล่อง โดยป้าเชอรี่ต้องเตรียมวัตถุดิบมาเอง นักเรียนคิดว่าป้าเชอรี่ต้องใช้ต้นทุนในการทำข้าวกระเพราไก่ไข่ดาวทั้งสิ้นเท่าไร และจะคิดค่าจ้างในการทำกล่องละกี่บาท จึงจะได้กำไรร้อยละ 30</a:t>
            </a:r>
          </a:p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pic>
        <p:nvPicPr>
          <p:cNvPr id="8194" name="Picture 2" descr="C:\Users\tkron\Downloads\shopingc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924" y="4225522"/>
            <a:ext cx="2255837" cy="22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kron\Downloads\carlitos-Whiter-Eg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737">
            <a:off x="7678081" y="5223153"/>
            <a:ext cx="1111428" cy="95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tkron\Downloads\corianderlea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3455">
            <a:off x="5886120" y="4595029"/>
            <a:ext cx="1333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tkron\Downloads\1120a84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06" y="4882629"/>
            <a:ext cx="1294081" cy="13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87"/>
          <p:cNvSpPr/>
          <p:nvPr/>
        </p:nvSpPr>
        <p:spPr>
          <a:xfrm>
            <a:off x="1115616" y="1196752"/>
            <a:ext cx="6984776" cy="3662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600" b="1" dirty="0" smtClean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ใช้</a:t>
            </a:r>
            <a:r>
              <a:rPr lang="th-TH" sz="3600" b="1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วัตถุดิบ ดังนี้</a:t>
            </a:r>
            <a:endParaRPr sz="3600" b="1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1. ข้าวหอมมะลิ 2 กิโลกรัม	ราคากิโลกรัมละ  38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2. เนื้อไก่ 1 กิโลกรัม		ราคากิโลกรัมละ  50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3. ใบกระเพรา 200 กรัม		ราคากิโลกรัมละ  20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4. พริก 200 กรัม		ราคากิโลกรัมละ  45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5. กระเทียม 20 กรัม		ราคากิโลกรัมละ  80 บาท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   6. ไข่ไก่ 10 ฟอง		ราคาฟองละ      3.5 บาท</a:t>
            </a:r>
            <a:endParaRPr sz="2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76" name="Google Shape;676;p87"/>
          <p:cNvSpPr/>
          <p:nvPr/>
        </p:nvSpPr>
        <p:spPr>
          <a:xfrm>
            <a:off x="107504" y="5949280"/>
            <a:ext cx="8928992" cy="446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300" b="1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หมายเหตุ</a:t>
            </a:r>
            <a:r>
              <a:rPr lang="th-TH" sz="23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เครื่องปรุงรส (ซอส ซีอิ้ว นํ้าตาล) เตา นํ้า ไฟ และภาชนะในการทําอาหารโรงเรียนจัดเตรียมไวให้</a:t>
            </a:r>
            <a:endParaRPr sz="23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8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th-TH" sz="4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1. การวิเคราะห์และกำหนดรายละเอียดของปัญหา </a:t>
            </a:r>
            <a:endParaRPr sz="4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82" name="Google Shape;682;p88"/>
          <p:cNvSpPr/>
          <p:nvPr/>
        </p:nvSpPr>
        <p:spPr>
          <a:xfrm>
            <a:off x="642392" y="2060848"/>
            <a:ext cx="8394104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941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1) ข้อมูลเข้า คือ  ……………………………………………...............…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2) ข้อมูลออก คือ  ………………………………………..................…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83" name="Google Shape;683;p88"/>
          <p:cNvSpPr/>
          <p:nvPr/>
        </p:nvSpPr>
        <p:spPr>
          <a:xfrm>
            <a:off x="3347864" y="2157833"/>
            <a:ext cx="146546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จำนวนกล่อง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84" name="Google Shape;684;p88"/>
          <p:cNvSpPr/>
          <p:nvPr/>
        </p:nvSpPr>
        <p:spPr>
          <a:xfrm>
            <a:off x="3502150" y="2852936"/>
            <a:ext cx="488627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ราคาวัตถุดิบที่ใช้ในการทำ และค่าจ้างในการทำ</a:t>
            </a:r>
            <a:endParaRPr sz="2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89"/>
          <p:cNvSpPr/>
          <p:nvPr/>
        </p:nvSpPr>
        <p:spPr>
          <a:xfrm>
            <a:off x="395536" y="476672"/>
            <a:ext cx="4870244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690" name="Google Shape;690;p89"/>
          <p:cNvSpPr/>
          <p:nvPr/>
        </p:nvSpPr>
        <p:spPr>
          <a:xfrm>
            <a:off x="238633" y="1103544"/>
            <a:ext cx="9144000" cy="58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ทดลองคิดตัวอย่างของชุดข้อมูลดังกล่าว ไว้สำหรับทดสอบวิธีแก้ปัญหาที่ได้ เช่น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91" name="Google Shape;691;p89"/>
          <p:cNvSpPr/>
          <p:nvPr/>
        </p:nvSpPr>
        <p:spPr>
          <a:xfrm>
            <a:off x="0" y="5517232"/>
            <a:ext cx="9141956" cy="1083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ข้าวกระเพราะจำนวน 15 กล่อง ราคาวัตถุดิบ 225.5 บาท และค่าจ้างในการทำ </a:t>
            </a:r>
            <a:endParaRPr sz="280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67.65 บาท</a:t>
            </a:r>
            <a:endParaRPr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11" name="Google Shape;711;p89"/>
          <p:cNvSpPr txBox="1"/>
          <p:nvPr/>
        </p:nvSpPr>
        <p:spPr>
          <a:xfrm>
            <a:off x="1933743" y="2644436"/>
            <a:ext cx="753732" cy="186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115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+</a:t>
            </a:r>
            <a:endParaRPr sz="115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12" name="Google Shape;712;p89"/>
          <p:cNvSpPr txBox="1"/>
          <p:nvPr/>
        </p:nvSpPr>
        <p:spPr>
          <a:xfrm>
            <a:off x="5667785" y="2490429"/>
            <a:ext cx="813043" cy="186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11500" dirty="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=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9218" name="Picture 2" descr="C:\Users\tkron\Downloads\cooking-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27" y="2383951"/>
            <a:ext cx="1159461" cy="180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tkron\Downloads\Vegetable-Medl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468" y="2562374"/>
            <a:ext cx="2339971" cy="174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448245" y="2881174"/>
            <a:ext cx="2464375" cy="1080557"/>
            <a:chOff x="37647" y="2169930"/>
            <a:chExt cx="2464375" cy="1080557"/>
          </a:xfrm>
        </p:grpSpPr>
        <p:pic>
          <p:nvPicPr>
            <p:cNvPr id="9220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7" y="2184773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862" y="2184773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275" y="2169930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047" y="2396548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62" y="2396548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7675" y="2381705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113" y="2658122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328" y="2658122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C:\Users\tkron\Downloads\burger_box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741" y="2643279"/>
              <a:ext cx="842281" cy="592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90"/>
          <p:cNvSpPr/>
          <p:nvPr/>
        </p:nvSpPr>
        <p:spPr>
          <a:xfrm>
            <a:off x="395536" y="476672"/>
            <a:ext cx="4870244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chemeClr val="dk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วิธีการตรวจสอบความถูกต้อง</a:t>
            </a:r>
            <a:endParaRPr sz="40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18" name="Google Shape;718;p90"/>
          <p:cNvSpPr/>
          <p:nvPr/>
        </p:nvSpPr>
        <p:spPr>
          <a:xfrm>
            <a:off x="103804" y="1944271"/>
            <a:ext cx="9144000" cy="2972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th-TH" sz="24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ข้าวกระเพราะจำนวน 15 กล่อง ราคาวัตถุดิบ 225.5 บาท และค่าจ้างในการทำ 67.65 บาท</a:t>
            </a:r>
            <a:endParaRPr lang="th-TH" sz="2400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ข้าวกระเพราะจำนวน 30 กล่อง ราคาวัตถุดิบ 451 บาท และค่าจ้างในการทำ 134.5 บาท</a:t>
            </a:r>
            <a:endParaRPr lang="th-TH" sz="2400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4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sz="2400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91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</a:t>
            </a:r>
            <a:endParaRPr sz="5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61" name="Google Shape;761;p91"/>
          <p:cNvSpPr/>
          <p:nvPr/>
        </p:nvSpPr>
        <p:spPr>
          <a:xfrm>
            <a:off x="755576" y="1472995"/>
            <a:ext cx="7272808" cy="58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นำราคาวัตถุดิบมาคิดในอัตราส่วนที่ใช้จริงแล้วนำมาบวกกันจนครบ เช่น </a:t>
            </a:r>
            <a:endParaRPr sz="18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graphicFrame>
        <p:nvGraphicFramePr>
          <p:cNvPr id="762" name="Google Shape;762;p91"/>
          <p:cNvGraphicFramePr/>
          <p:nvPr>
            <p:extLst>
              <p:ext uri="{D42A27DB-BD31-4B8C-83A1-F6EECF244321}">
                <p14:modId xmlns:p14="http://schemas.microsoft.com/office/powerpoint/2010/main" val="3010163136"/>
              </p:ext>
            </p:extLst>
          </p:nvPr>
        </p:nvGraphicFramePr>
        <p:xfrm>
          <a:off x="755576" y="2060848"/>
          <a:ext cx="7704875" cy="4166616"/>
        </p:xfrm>
        <a:graphic>
          <a:graphicData uri="http://schemas.openxmlformats.org/drawingml/2006/table">
            <a:tbl>
              <a:tblPr>
                <a:noFill/>
                <a:tableStyleId>{79097B69-9DD2-467B-98BD-CEF1044DC479}</a:tableStyleId>
              </a:tblPr>
              <a:tblGrid>
                <a:gridCol w="3744425"/>
                <a:gridCol w="2376275"/>
                <a:gridCol w="158417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ราคาวัถตุดิบ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ปริมาณที่ใช้ต่อข้าว</a:t>
                      </a:r>
                      <a:endParaRPr sz="2400" b="1" dirty="0">
                        <a:solidFill>
                          <a:srgbClr val="FF0000"/>
                        </a:solidFill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กระเพรา 15 กล่อง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ราคา</a:t>
                      </a:r>
                      <a:endParaRPr sz="2400" b="1" dirty="0">
                        <a:solidFill>
                          <a:srgbClr val="FF0000"/>
                        </a:solidFill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b="1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ต่อปริมาณที่ใช้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ข้าวหอมมะลิ ราคา  38 บาท/กิโลกรัม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เนื้อไก่ ราคา 70 บาท/โลกรัม	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ใบกระเพรา ราคา 20 บาท/กิโลกรัม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พริก ราคา 45 บาท/กิโลกรัม	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กระเทียม ราคา 80 บาท/กิโลกรัม</a:t>
                      </a:r>
                      <a:b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</a:b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ไข่ไก่ 3.5 บาท/ฟอง		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 กิโลกรัม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 กิโลกรัม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200 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200 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200 กรัม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15 ฟอง</a:t>
                      </a:r>
                      <a:endParaRPr sz="180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76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70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9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16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52.5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รวม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dirty="0">
                          <a:solidFill>
                            <a:srgbClr val="FF0000"/>
                          </a:solidFill>
                          <a:latin typeface="TH Niramit AS" panose="02000506000000020004" pitchFamily="2" charset="-34"/>
                          <a:ea typeface="Arial"/>
                          <a:cs typeface="TH Niramit AS" panose="02000506000000020004" pitchFamily="2" charset="-34"/>
                          <a:sym typeface="Arial"/>
                        </a:rPr>
                        <a:t>225.5</a:t>
                      </a:r>
                      <a:endParaRPr sz="1800" dirty="0">
                        <a:latin typeface="TH Niramit AS" panose="02000506000000020004" pitchFamily="2" charset="-34"/>
                        <a:ea typeface="Arial"/>
                        <a:cs typeface="TH Niramit AS" panose="02000506000000020004" pitchFamily="2" charset="-34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92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2.การวางแผนการแก้ปัญหา (ต่อ)</a:t>
            </a:r>
            <a:endParaRPr sz="5000" b="0" i="0" u="none" strike="noStrike" cap="none" dirty="0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68" name="Google Shape;768;p92"/>
          <p:cNvSpPr/>
          <p:nvPr/>
        </p:nvSpPr>
        <p:spPr>
          <a:xfrm>
            <a:off x="107504" y="1340768"/>
            <a:ext cx="8964488" cy="1083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หลังจากนั้นนำราคาวัตถุที่ใช้ทั้งหมด หารได้จำนวนกล่องที่สามารถทำข้าว    กระเพราไก่ได้ ในที่นี้คือ 15 กล่อง</a:t>
            </a:r>
            <a:endParaRPr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69" name="Google Shape;769;p92"/>
          <p:cNvSpPr/>
          <p:nvPr/>
        </p:nvSpPr>
        <p:spPr>
          <a:xfrm>
            <a:off x="539552" y="2410260"/>
            <a:ext cx="8352928" cy="3982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4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รหัสลำลอง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เริ่มต้น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1. pricePerBox &lt;- 225.5/15	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2. number ← รับจำนวนข้าวกระเพราที่ต้องการ (กล่อง)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 	3. ค่าวัตถุดิบที่ต้องใช้ ←  pricePerBox*number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4. ค่าจ้างของป้าเชอรี่ ← ค่าวัตถุดิบที่ต้องใช้ * 0.3</a:t>
            </a:r>
            <a:endParaRPr sz="20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จบ</a:t>
            </a:r>
            <a:endParaRPr sz="48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93"/>
          <p:cNvSpPr/>
          <p:nvPr/>
        </p:nvSpPr>
        <p:spPr>
          <a:xfrm>
            <a:off x="0" y="604483"/>
            <a:ext cx="9144000" cy="839030"/>
          </a:xfrm>
          <a:prstGeom prst="rect">
            <a:avLst/>
          </a:prstGeom>
          <a:solidFill>
            <a:srgbClr val="FFFFFF">
              <a:alpha val="8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th-TH" sz="3200" b="0" i="0" u="none" strike="noStrike" cap="none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3) </a:t>
            </a:r>
            <a:r>
              <a:rPr lang="th-TH" sz="3200" dirty="0">
                <a:solidFill>
                  <a:schemeClr val="dk2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การดำเนินการแก้ปัญหา</a:t>
            </a:r>
            <a:endParaRPr sz="2800" dirty="0">
              <a:solidFill>
                <a:schemeClr val="dk2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76" name="Google Shape;776;p93"/>
          <p:cNvSpPr/>
          <p:nvPr/>
        </p:nvSpPr>
        <p:spPr>
          <a:xfrm>
            <a:off x="1922604" y="1443513"/>
            <a:ext cx="409759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ea typeface="Constantia"/>
                <a:cs typeface="TH Niramit AS" panose="02000506000000020004" pitchFamily="2" charset="-34"/>
                <a:sym typeface="Constantia"/>
              </a:rPr>
              <a:t>สามารถเขียนเป็นโปรแกรมไพทอนได้ ดังนี้</a:t>
            </a:r>
            <a:endParaRPr sz="2800" dirty="0">
              <a:solidFill>
                <a:srgbClr val="FF0000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77" name="Google Shape;777;p93"/>
          <p:cNvSpPr/>
          <p:nvPr/>
        </p:nvSpPr>
        <p:spPr>
          <a:xfrm>
            <a:off x="1346540" y="2497211"/>
            <a:ext cx="7416824" cy="2551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foodPricePerBox = 225.5/15</a:t>
            </a:r>
            <a:endParaRPr sz="2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number = 0</a:t>
            </a:r>
            <a:endParaRPr sz="2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number=int(input('จำนวนข้าวกระเพราะกี่กล่อง '))</a:t>
            </a:r>
            <a:endParaRPr sz="2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total=number*foodPricePerBox</a:t>
            </a:r>
            <a:endParaRPr sz="2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print('ค่าวัตถุดิบที่ต้องใช้ =%5d บาท ,ค่าจ้างของป้าเชอรี่ =%5.2f บาท ' % (total,total*0.3))</a:t>
            </a:r>
            <a:endParaRPr sz="2200" dirty="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94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4. การตรวจสอบและประเมินผล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783" name="Google Shape;783;p94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  <p:sp>
        <p:nvSpPr>
          <p:cNvPr id="784" name="Google Shape;784;p94"/>
          <p:cNvSpPr/>
          <p:nvPr/>
        </p:nvSpPr>
        <p:spPr>
          <a:xfrm>
            <a:off x="827584" y="2674655"/>
            <a:ext cx="7704856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th-TH" sz="400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Arial"/>
              </a:rPr>
              <a:t>	ทดลองรันโปรแกรม แล้วตรวจสอบว่าผลลัพธ์ตรงกับข้อมูลชุดทดสอบที่เตรียมไว้ในขั้นการวิเคราะห์หรือไม่ ถ้าไม่ถูกต้อง ให้ย้อนกลับไปตรวจสอบ   ความถูกต้องของแต่ละขั้นตอนตั้งแต่แรก</a:t>
            </a:r>
            <a:endParaRPr sz="6600">
              <a:solidFill>
                <a:schemeClr val="dk1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2. การวางแผนการแก้ปัญหา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78" name="Google Shape;178;p22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Arial"/>
              <a:buNone/>
            </a:pPr>
            <a:r>
              <a:rPr lang="th-TH" sz="5000" b="0" i="0" u="none" strike="noStrike" cap="none">
                <a:solidFill>
                  <a:schemeClr val="dk2"/>
                </a:solidFill>
                <a:latin typeface="TH Niramit AS" panose="02000506000000020004" pitchFamily="2" charset="-34"/>
                <a:ea typeface="Arial"/>
                <a:cs typeface="TH Niramit AS" panose="02000506000000020004" pitchFamily="2" charset="-34"/>
                <a:sym typeface="Arial"/>
              </a:rPr>
              <a:t>3. การดำเนินการแก้ปัญหา</a:t>
            </a:r>
            <a:endParaRPr sz="5000" b="0" i="0" u="none" strike="noStrike" cap="none">
              <a:solidFill>
                <a:schemeClr val="dk2"/>
              </a:solidFill>
              <a:latin typeface="TH Niramit AS" panose="02000506000000020004" pitchFamily="2" charset="-34"/>
              <a:ea typeface="Arial"/>
              <a:cs typeface="TH Niramit AS" panose="02000506000000020004" pitchFamily="2" charset="-34"/>
              <a:sym typeface="Arial"/>
            </a:endParaRPr>
          </a:p>
        </p:txBody>
      </p:sp>
      <p:sp>
        <p:nvSpPr>
          <p:cNvPr id="184" name="Google Shape;184;p23"/>
          <p:cNvSpPr/>
          <p:nvPr/>
        </p:nvSpPr>
        <p:spPr>
          <a:xfrm>
            <a:off x="827584" y="1616606"/>
            <a:ext cx="7704856" cy="483673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  <a:latin typeface="TH Niramit AS" panose="02000506000000020004" pitchFamily="2" charset="-34"/>
              <a:ea typeface="Constantia"/>
              <a:cs typeface="TH Niramit AS" panose="02000506000000020004" pitchFamily="2" charset="-34"/>
              <a:sym typeface="Constant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ow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1820</Words>
  <Application>Microsoft Office PowerPoint</Application>
  <PresentationFormat>On-screen Show (4:3)</PresentationFormat>
  <Paragraphs>559</Paragraphs>
  <Slides>79</Slides>
  <Notes>79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7" baseType="lpstr">
      <vt:lpstr>Arial</vt:lpstr>
      <vt:lpstr>Angsana New</vt:lpstr>
      <vt:lpstr>TH Niramit AS</vt:lpstr>
      <vt:lpstr>Constantia</vt:lpstr>
      <vt:lpstr>Calibri</vt:lpstr>
      <vt:lpstr>Noto Sans Symbols</vt:lpstr>
      <vt:lpstr>Flow</vt:lpstr>
      <vt:lpstr>Flow</vt:lpstr>
      <vt:lpstr>PowerPoint Presentation</vt:lpstr>
      <vt:lpstr>PowerPoint Presentation</vt:lpstr>
      <vt:lpstr>ใบกิจกรรมที่ 8.1 ค่าโดยสาร</vt:lpstr>
      <vt:lpstr>สถานการณ์ที่ 2.1</vt:lpstr>
      <vt:lpstr>สถานการณ์ที่ 2.1</vt:lpstr>
      <vt:lpstr>1. การวิเคราะห์และกำหนดรายละเอียด    ของปัญหา</vt:lpstr>
      <vt:lpstr>PowerPoint Presentation</vt:lpstr>
      <vt:lpstr>2. การวางแผนการแก้ปัญหา</vt:lpstr>
      <vt:lpstr>3. การดำเนินการแก้ปัญหา</vt:lpstr>
      <vt:lpstr>4. การตรวจสอบและประเมินผล</vt:lpstr>
      <vt:lpstr>ใบกิจกรรมที่ 8.1 ค่าโดยสาร</vt:lpstr>
      <vt:lpstr>สถานการณ์ที่ 2.1</vt:lpstr>
      <vt:lpstr>1. การวิเคราะห์และกำหนดรายละเอียด    ของปัญหา</vt:lpstr>
      <vt:lpstr>PowerPoint Presentation</vt:lpstr>
      <vt:lpstr>2. การวางแผนการแก้ปัญหา</vt:lpstr>
      <vt:lpstr>PowerPoint Presentation</vt:lpstr>
      <vt:lpstr>PowerPoint Presentation</vt:lpstr>
      <vt:lpstr>4. การตรวจสอบและประเมินผล</vt:lpstr>
      <vt:lpstr>PowerPoint Presentation</vt:lpstr>
      <vt:lpstr>ใบกิจกรรมที่ 8.2 การประยุกต์ใช้งาน</vt:lpstr>
      <vt:lpstr>กิจกรรมท้ายบท</vt:lpstr>
      <vt:lpstr>กิจกรรมท้ายบท</vt:lpstr>
      <vt:lpstr>1.การวิเคราะห์และกำหนดรายละเอียดของปัญหา</vt:lpstr>
      <vt:lpstr>2.การวางแผนการแก้ปัญหา</vt:lpstr>
      <vt:lpstr>3.การดำเนินการแก้ปัญหา</vt:lpstr>
      <vt:lpstr>4. การตรวจสอบและประเมินผล</vt:lpstr>
      <vt:lpstr>ใบกิจกรรมที่ 8.2 การประยุกต์ใช้งาน</vt:lpstr>
      <vt:lpstr>กิจกรรมท้ายบท</vt:lpstr>
      <vt:lpstr>1.การวิเคราะห์และกำหนดรายละเอียดของปัญหา</vt:lpstr>
      <vt:lpstr>PowerPoint Presentation</vt:lpstr>
      <vt:lpstr>2.การวางแผนการแก้ปัญหา</vt:lpstr>
      <vt:lpstr>PowerPoint Presentation</vt:lpstr>
      <vt:lpstr>4. การตรวจสอบและประเมินผล</vt:lpstr>
      <vt:lpstr>แบบฝึกหัดท้ายบท</vt:lpstr>
      <vt:lpstr> 1. นักเรียนหารายได้พิเศษด้วยการรับอาหารมาขาย โดยได้รับส่วนแบ่งยอดขายจากเจ้าของร้านดังนี้</vt:lpstr>
      <vt:lpstr> 2. ขึ้นรถอะไรดี...?</vt:lpstr>
      <vt:lpstr> 3. ข้อมูลของพวกเรา</vt:lpstr>
      <vt:lpstr> 4. ข้าวกล่องของป้าเชอรี่</vt:lpstr>
      <vt:lpstr>PowerPoint Presentation</vt:lpstr>
      <vt:lpstr>แบบฝึกหัดท้ายบท</vt:lpstr>
      <vt:lpstr> 1. นักเรียนหารายได้พิเศษด้วยการรับอาหารมาขาย โดยได้รับส่วนแบ่งยอดขายจากเจ้าของร้านดังนี้</vt:lpstr>
      <vt:lpstr>1. การวิเคราะห์และกำหนดรายละเอียดของปัญหา </vt:lpstr>
      <vt:lpstr>PowerPoint Presentation</vt:lpstr>
      <vt:lpstr>PowerPoint Presentation</vt:lpstr>
      <vt:lpstr>PowerPoint Presentation</vt:lpstr>
      <vt:lpstr>2.การวางแผนการแก้ปัญหา</vt:lpstr>
      <vt:lpstr>PowerPoint Presentation</vt:lpstr>
      <vt:lpstr>PowerPoint Presentation</vt:lpstr>
      <vt:lpstr>4. การตรวจสอบและประเมินผล</vt:lpstr>
      <vt:lpstr> 2. ขึ้นรถอะไรดี...?</vt:lpstr>
      <vt:lpstr> 2. ขึ้นรถอะไรดี...?</vt:lpstr>
      <vt:lpstr> 2. ขึ้นรถอะไรดี...?</vt:lpstr>
      <vt:lpstr>1. การวิเคราะห์และกำหนดรายละเอียดของปัญหา </vt:lpstr>
      <vt:lpstr>PowerPoint Presentation</vt:lpstr>
      <vt:lpstr>2.การวางแผนการแก้ปัญหา</vt:lpstr>
      <vt:lpstr>PowerPoint Presentation</vt:lpstr>
      <vt:lpstr>PowerPoint Presentation</vt:lpstr>
      <vt:lpstr>PowerPoint Presentation</vt:lpstr>
      <vt:lpstr>4. การตรวจสอบและประเมินผล</vt:lpstr>
      <vt:lpstr> 3. ข้อมูลของพวกเรา</vt:lpstr>
      <vt:lpstr>1. การวิเคราะห์และกำหนดรายละเอียดของปัญหา </vt:lpstr>
      <vt:lpstr>PowerPoint Presentation</vt:lpstr>
      <vt:lpstr>2.การวางแผนการแก้ปัญหา</vt:lpstr>
      <vt:lpstr>2.การวางแผนการแก้ปัญหา (ต่อ)</vt:lpstr>
      <vt:lpstr>2.การวางแผนการแก้ปัญหา (ต่อ)</vt:lpstr>
      <vt:lpstr>2.การวางแผนการแก้ปัญหา (ต่อ)</vt:lpstr>
      <vt:lpstr>PowerPoint Presentation</vt:lpstr>
      <vt:lpstr>PowerPoint Presentation</vt:lpstr>
      <vt:lpstr>PowerPoint Presentation</vt:lpstr>
      <vt:lpstr>4. การตรวจสอบและประเมินผล</vt:lpstr>
      <vt:lpstr> 4. ข้าวกล่องของป้าเชอรี่</vt:lpstr>
      <vt:lpstr>PowerPoint Presentation</vt:lpstr>
      <vt:lpstr>1. การวิเคราะห์และกำหนดรายละเอียดของปัญหา </vt:lpstr>
      <vt:lpstr>PowerPoint Presentation</vt:lpstr>
      <vt:lpstr>PowerPoint Presentation</vt:lpstr>
      <vt:lpstr>2.การวางแผนการแก้ปัญหา</vt:lpstr>
      <vt:lpstr>2.การวางแผนการแก้ปัญหา (ต่อ)</vt:lpstr>
      <vt:lpstr>PowerPoint Presentation</vt:lpstr>
      <vt:lpstr>4. การตรวจสอบและประเมินผล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12</cp:revision>
  <dcterms:modified xsi:type="dcterms:W3CDTF">2019-02-25T09:41:07Z</dcterms:modified>
</cp:coreProperties>
</file>